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20"/>
  </p:notesMasterIdLst>
  <p:handoutMasterIdLst>
    <p:handoutMasterId r:id="rId121"/>
  </p:handoutMasterIdLst>
  <p:sldIdLst>
    <p:sldId id="257" r:id="rId2"/>
    <p:sldId id="258" r:id="rId3"/>
    <p:sldId id="385" r:id="rId4"/>
    <p:sldId id="261" r:id="rId5"/>
    <p:sldId id="263" r:id="rId6"/>
    <p:sldId id="264" r:id="rId7"/>
    <p:sldId id="265" r:id="rId8"/>
    <p:sldId id="388" r:id="rId9"/>
    <p:sldId id="387" r:id="rId10"/>
    <p:sldId id="389" r:id="rId11"/>
    <p:sldId id="390" r:id="rId12"/>
    <p:sldId id="391" r:id="rId13"/>
    <p:sldId id="392" r:id="rId14"/>
    <p:sldId id="393" r:id="rId15"/>
    <p:sldId id="279" r:id="rId16"/>
    <p:sldId id="283" r:id="rId17"/>
    <p:sldId id="285" r:id="rId18"/>
    <p:sldId id="287" r:id="rId19"/>
    <p:sldId id="286" r:id="rId20"/>
    <p:sldId id="288" r:id="rId21"/>
    <p:sldId id="289" r:id="rId22"/>
    <p:sldId id="290" r:id="rId23"/>
    <p:sldId id="291" r:id="rId24"/>
    <p:sldId id="292" r:id="rId25"/>
    <p:sldId id="293" r:id="rId26"/>
    <p:sldId id="294" r:id="rId27"/>
    <p:sldId id="295" r:id="rId28"/>
    <p:sldId id="386" r:id="rId29"/>
    <p:sldId id="296" r:id="rId30"/>
    <p:sldId id="297" r:id="rId31"/>
    <p:sldId id="298" r:id="rId32"/>
    <p:sldId id="299" r:id="rId33"/>
    <p:sldId id="300" r:id="rId34"/>
    <p:sldId id="301" r:id="rId35"/>
    <p:sldId id="381" r:id="rId36"/>
    <p:sldId id="324" r:id="rId37"/>
    <p:sldId id="382" r:id="rId38"/>
    <p:sldId id="383" r:id="rId39"/>
    <p:sldId id="384" r:id="rId40"/>
    <p:sldId id="362" r:id="rId41"/>
    <p:sldId id="364" r:id="rId42"/>
    <p:sldId id="363" r:id="rId43"/>
    <p:sldId id="280" r:id="rId44"/>
    <p:sldId id="371" r:id="rId45"/>
    <p:sldId id="302" r:id="rId46"/>
    <p:sldId id="284" r:id="rId47"/>
    <p:sldId id="303" r:id="rId48"/>
    <p:sldId id="305" r:id="rId49"/>
    <p:sldId id="304" r:id="rId50"/>
    <p:sldId id="306" r:id="rId51"/>
    <p:sldId id="366" r:id="rId52"/>
    <p:sldId id="370" r:id="rId53"/>
    <p:sldId id="365" r:id="rId54"/>
    <p:sldId id="367" r:id="rId55"/>
    <p:sldId id="368" r:id="rId56"/>
    <p:sldId id="369" r:id="rId57"/>
    <p:sldId id="372" r:id="rId58"/>
    <p:sldId id="373" r:id="rId59"/>
    <p:sldId id="374" r:id="rId60"/>
    <p:sldId id="323" r:id="rId61"/>
    <p:sldId id="376" r:id="rId62"/>
    <p:sldId id="377" r:id="rId63"/>
    <p:sldId id="375" r:id="rId64"/>
    <p:sldId id="307" r:id="rId65"/>
    <p:sldId id="308" r:id="rId66"/>
    <p:sldId id="309" r:id="rId67"/>
    <p:sldId id="310" r:id="rId68"/>
    <p:sldId id="311" r:id="rId69"/>
    <p:sldId id="312" r:id="rId70"/>
    <p:sldId id="325" r:id="rId71"/>
    <p:sldId id="313" r:id="rId72"/>
    <p:sldId id="314" r:id="rId73"/>
    <p:sldId id="315" r:id="rId74"/>
    <p:sldId id="316" r:id="rId75"/>
    <p:sldId id="317" r:id="rId76"/>
    <p:sldId id="318" r:id="rId77"/>
    <p:sldId id="319" r:id="rId78"/>
    <p:sldId id="320" r:id="rId79"/>
    <p:sldId id="321" r:id="rId80"/>
    <p:sldId id="322" r:id="rId81"/>
    <p:sldId id="326" r:id="rId82"/>
    <p:sldId id="327" r:id="rId83"/>
    <p:sldId id="328" r:id="rId84"/>
    <p:sldId id="329" r:id="rId85"/>
    <p:sldId id="330" r:id="rId86"/>
    <p:sldId id="331" r:id="rId87"/>
    <p:sldId id="332" r:id="rId88"/>
    <p:sldId id="379" r:id="rId89"/>
    <p:sldId id="380" r:id="rId90"/>
    <p:sldId id="335"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1" r:id="rId115"/>
    <p:sldId id="360" r:id="rId116"/>
    <p:sldId id="277" r:id="rId117"/>
    <p:sldId id="278" r:id="rId118"/>
    <p:sldId id="271" r:id="rId119"/>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E65"/>
    <a:srgbClr val="ECECEC"/>
    <a:srgbClr val="F5F5F5"/>
    <a:srgbClr val="BF8CC0"/>
    <a:srgbClr val="869FC9"/>
    <a:srgbClr val="71C8C2"/>
    <a:srgbClr val="FBE2AB"/>
    <a:srgbClr val="EABFB8"/>
    <a:srgbClr val="F18B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83" autoAdjust="0"/>
    <p:restoredTop sz="75439" autoAdjust="0"/>
  </p:normalViewPr>
  <p:slideViewPr>
    <p:cSldViewPr snapToGrid="0">
      <p:cViewPr varScale="1">
        <p:scale>
          <a:sx n="50" d="100"/>
          <a:sy n="50" d="100"/>
        </p:scale>
        <p:origin x="892" y="24"/>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AD9CF9D3-F210-41C6-99D4-BFF6B4BA81BD}" type="datetime1">
              <a:rPr lang="de-DE" smtClean="0"/>
              <a:t>10.01.2021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2FFCA530-3DC9-43D3-93A9-C974C34E1DD6}" type="datetime1">
              <a:rPr lang="de-DE" smtClean="0"/>
              <a:t>10.01.2021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88DACA00-B485-48AE-971E-CC6E1280CD6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50129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zum entspannen. Wenn der Endnutzer auf die Seite zugreift, kann er auf Musik, ASMR, Hörbücher, sowie Übungen zugreifen. Um sich die Musik, ASMR und Hörbücher anzuhören, werden die Apps verlinkt. Diese Apps kann sich der Endnutzer dann herunterladen und einloggen, falls nötig.</a:t>
            </a:r>
          </a:p>
          <a:p>
            <a:r>
              <a:rPr lang="de-DE" dirty="0"/>
              <a:t>Ebenfalls kann der Endnutzer Übungen machen. Dafür kann er einfach auf die entsprechende Übung klicken.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38718631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C0743F8-B7A6-497F-B154-89E99BC4ABB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116</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C960F41-ADA3-4592-A6B6-97975055694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117</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5F945F2-6878-48BF-B08F-BD6E79E1CDD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118</a:t>
            </a:fld>
            <a:endParaRPr lang="en-US"/>
          </a:p>
        </p:txBody>
      </p:sp>
    </p:spTree>
    <p:extLst>
      <p:ext uri="{BB962C8B-B14F-4D97-AF65-F5344CB8AC3E}">
        <p14:creationId xmlns:p14="http://schemas.microsoft.com/office/powerpoint/2010/main" val="384522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von den Funktionen des Systems. In den Funktionen des Systems kann der Endnutzer die Pop-up Benachrichtigungen an- und ausstellen. Wenn er die Benachrichtigungen anstellt, erhält er beispielsweise alle 5 Stunden eine Benachrichtigung. Diese kann er dann an- bzw. ablehnen. Aber er kann auch später erinnert werden. Dann bekommt er nach ca. 5 Minuten eine weitere Erinnerung.WS</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19876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nochmal ein Screenshot von unserer Tabelle in SQL und eins in MySQL.</a:t>
            </a:r>
            <a:br>
              <a:rPr lang="de-DE" dirty="0"/>
            </a:br>
            <a:r>
              <a:rPr lang="de-DE" dirty="0"/>
              <a:t>Um Daten, wie E-Mail Adresse, Vor- und Nachname und das Passwort zu speichern, nutzen wir </a:t>
            </a:r>
            <a:r>
              <a:rPr lang="de-DE" dirty="0" err="1"/>
              <a:t>MySql</a:t>
            </a:r>
            <a:r>
              <a:rPr lang="de-DE" dirty="0"/>
              <a:t>.</a:t>
            </a:r>
          </a:p>
        </p:txBody>
      </p:sp>
      <p:sp>
        <p:nvSpPr>
          <p:cNvPr id="4" name="Datumsplatzhalter 3"/>
          <p:cNvSpPr>
            <a:spLocks noGrp="1"/>
          </p:cNvSpPr>
          <p:nvPr>
            <p:ph type="dt" idx="1"/>
          </p:nvPr>
        </p:nvSpPr>
        <p:spPr/>
        <p:txBody>
          <a:bodyPr/>
          <a:lstStyle/>
          <a:p>
            <a:pPr rtl="0"/>
            <a:fld id="{E50CD092-6F5B-40DA-A999-F13EDEF15DE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16</a:t>
            </a:fld>
            <a:endParaRPr lang="en-US"/>
          </a:p>
        </p:txBody>
      </p:sp>
    </p:spTree>
    <p:extLst>
      <p:ext uri="{BB962C8B-B14F-4D97-AF65-F5344CB8AC3E}">
        <p14:creationId xmlns:p14="http://schemas.microsoft.com/office/powerpoint/2010/main" val="4152034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Datenbank funktionstüchtig zu machen, nutzen wir PHP.</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17</a:t>
            </a:fld>
            <a:endParaRPr lang="en-US"/>
          </a:p>
        </p:txBody>
      </p:sp>
    </p:spTree>
    <p:extLst>
      <p:ext uri="{BB962C8B-B14F-4D97-AF65-F5344CB8AC3E}">
        <p14:creationId xmlns:p14="http://schemas.microsoft.com/office/powerpoint/2010/main" val="3546300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PHP funktionstüchtig zu machen, wird diese in HTML eingebunden.</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18</a:t>
            </a:fld>
            <a:endParaRPr lang="en-US"/>
          </a:p>
        </p:txBody>
      </p:sp>
    </p:spTree>
    <p:extLst>
      <p:ext uri="{BB962C8B-B14F-4D97-AF65-F5344CB8AC3E}">
        <p14:creationId xmlns:p14="http://schemas.microsoft.com/office/powerpoint/2010/main" val="2398063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7BD78AF-04B3-4ADA-B9B3-855A1543ABF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906637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 mal ein Screenshot von unserer Webseite. Dies ist nicht der Prototyp! Die Ansicht unten wurde schon entwickelt.</a:t>
            </a:r>
          </a:p>
          <a:p>
            <a:r>
              <a:rPr lang="de-DE" dirty="0"/>
              <a:t>Damit sich der Nutzer anmelden kann, muss sich dieser erst mal registrieren.</a:t>
            </a:r>
          </a:p>
        </p:txBody>
      </p:sp>
      <p:sp>
        <p:nvSpPr>
          <p:cNvPr id="4" name="Datumsplatzhalter 3"/>
          <p:cNvSpPr>
            <a:spLocks noGrp="1"/>
          </p:cNvSpPr>
          <p:nvPr>
            <p:ph type="dt" idx="1"/>
          </p:nvPr>
        </p:nvSpPr>
        <p:spPr/>
        <p:txBody>
          <a:bodyPr/>
          <a:lstStyle/>
          <a:p>
            <a:pPr rtl="0"/>
            <a:fld id="{C8F4EFD0-A162-49A0-9071-79A931BB654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22</a:t>
            </a:fld>
            <a:endParaRPr lang="en-US"/>
          </a:p>
        </p:txBody>
      </p:sp>
    </p:spTree>
    <p:extLst>
      <p:ext uri="{BB962C8B-B14F-4D97-AF65-F5344CB8AC3E}">
        <p14:creationId xmlns:p14="http://schemas.microsoft.com/office/powerpoint/2010/main" val="1972435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Funktionen findet Sie unter Einstellungen.</a:t>
            </a:r>
          </a:p>
          <a:p>
            <a:r>
              <a:rPr lang="de-DE" dirty="0"/>
              <a:t>Falls der Endnutzer kein Interesse mehr an seinem Account hat, kann dieser gelöscht werden. Ebenso können E-Mail Adresse und Name geändert werden.</a:t>
            </a:r>
          </a:p>
        </p:txBody>
      </p:sp>
      <p:sp>
        <p:nvSpPr>
          <p:cNvPr id="4" name="Datumsplatzhalter 3"/>
          <p:cNvSpPr>
            <a:spLocks noGrp="1"/>
          </p:cNvSpPr>
          <p:nvPr>
            <p:ph type="dt" idx="1"/>
          </p:nvPr>
        </p:nvSpPr>
        <p:spPr/>
        <p:txBody>
          <a:bodyPr/>
          <a:lstStyle/>
          <a:p>
            <a:pPr rtl="0"/>
            <a:fld id="{B8FE8D2A-7079-4264-A3D2-2C083F14245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23</a:t>
            </a:fld>
            <a:endParaRPr lang="en-US"/>
          </a:p>
        </p:txBody>
      </p:sp>
    </p:spTree>
    <p:extLst>
      <p:ext uri="{BB962C8B-B14F-4D97-AF65-F5344CB8AC3E}">
        <p14:creationId xmlns:p14="http://schemas.microsoft.com/office/powerpoint/2010/main" val="101812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ein Screenshot von unserem Login. Den Code dazu finden Sie in GitHub.</a:t>
            </a:r>
          </a:p>
          <a:p>
            <a:endParaRPr lang="de-DE" dirty="0"/>
          </a:p>
        </p:txBody>
      </p:sp>
      <p:sp>
        <p:nvSpPr>
          <p:cNvPr id="4" name="Datumsplatzhalter 3"/>
          <p:cNvSpPr>
            <a:spLocks noGrp="1"/>
          </p:cNvSpPr>
          <p:nvPr>
            <p:ph type="dt" idx="1"/>
          </p:nvPr>
        </p:nvSpPr>
        <p:spPr/>
        <p:txBody>
          <a:bodyPr/>
          <a:lstStyle/>
          <a:p>
            <a:pPr rtl="0"/>
            <a:fld id="{97E6944A-2810-4885-8C8C-7F0191BD209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24</a:t>
            </a:fld>
            <a:endParaRPr lang="en-US"/>
          </a:p>
        </p:txBody>
      </p:sp>
    </p:spTree>
    <p:extLst>
      <p:ext uri="{BB962C8B-B14F-4D97-AF65-F5344CB8AC3E}">
        <p14:creationId xmlns:p14="http://schemas.microsoft.com/office/powerpoint/2010/main" val="1749809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Domänenmodell stellt den Problemraum dar und die alternativen Optionen dazu.</a:t>
            </a:r>
          </a:p>
          <a:p>
            <a:r>
              <a:rPr lang="de-DE" dirty="0"/>
              <a:t>Das Domänenmodell enthält die Entitäten und deren Eigenschaften. Ebenfalls enthält das Domänenmodell die Beziehungen zwischen den Entitäten. Durch das Domänenmodell stellen wir die Kommunikation der einzelnen Domänen sicher.</a:t>
            </a:r>
          </a:p>
          <a:p>
            <a:endParaRPr lang="de-DE" dirty="0"/>
          </a:p>
          <a:p>
            <a:r>
              <a:rPr lang="de-DE" dirty="0"/>
              <a:t>Die aufgelisteten Stakeholder sind die Akteure die mit unserem System interagieren/ unser System nutzen. </a:t>
            </a:r>
          </a:p>
          <a:p>
            <a:endParaRPr lang="de-DE" dirty="0"/>
          </a:p>
          <a:p>
            <a:r>
              <a:rPr lang="de-DE" dirty="0"/>
              <a:t>Wir haben das Domänenmodell noch mal neu modelliert, bzw. Funktionen hinzugefügt, die wir in unserem vorherigen Domänenmodell nicht hatten. Da wir die Personen nicht mehr nach Kategorien, sprich Studierender, Schüler usw. einteilen, haben wir dies rausgenommen. </a:t>
            </a:r>
          </a:p>
          <a:p>
            <a:r>
              <a:rPr lang="de-DE" dirty="0"/>
              <a:t>Da der Endnutzer an einer Umfrage/Befragung teilnimmt, kann er sich daraufhin eine Auswertung anzeigen lassen.</a:t>
            </a:r>
            <a:br>
              <a:rPr lang="de-DE" dirty="0"/>
            </a:br>
            <a:r>
              <a:rPr lang="de-DE" dirty="0"/>
              <a:t>Es wurde noch geändert, dass eine Person, in unserem Falle der Endnutzer nicht nur eine Erinnerung zum Wasser trinken erhält, sondern auch direkt daran erinnert wird, eine Pause zu machen und mal zu entspannen.</a:t>
            </a:r>
          </a:p>
          <a:p>
            <a:r>
              <a:rPr lang="de-DE" dirty="0"/>
              <a:t>Bei der seelischen Unterstützung ist der Chat als WhatsApp-Chat oder E-Mail gemeint. Der Endnutzer kann unser geschultes Personal durch die angegebene Telefonnummer und E-Mail Adresse erreichen.</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3309831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„Abmelden“ kann man sich ausloggen. Diese Funktion finden Sie beim klick auf den Hamburger Button „☰“. </a:t>
            </a:r>
          </a:p>
          <a:p>
            <a:r>
              <a:rPr lang="de-DE" dirty="0"/>
              <a:t>Wir haben keinen automatischen Logout gewählt, da der Benutzer online sein muss um die Pop-Up Erinnerungen zu erhalten und somit an seine Pausen und das genug trinken erinnert wird.</a:t>
            </a:r>
          </a:p>
        </p:txBody>
      </p:sp>
      <p:sp>
        <p:nvSpPr>
          <p:cNvPr id="4" name="Datumsplatzhalter 3"/>
          <p:cNvSpPr>
            <a:spLocks noGrp="1"/>
          </p:cNvSpPr>
          <p:nvPr>
            <p:ph type="dt" idx="1"/>
          </p:nvPr>
        </p:nvSpPr>
        <p:spPr/>
        <p:txBody>
          <a:bodyPr/>
          <a:lstStyle/>
          <a:p>
            <a:pPr rtl="0"/>
            <a:fld id="{E244E9E6-BC96-4D3B-A4AF-1BDFC20E9A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25</a:t>
            </a:fld>
            <a:endParaRPr lang="en-US"/>
          </a:p>
        </p:txBody>
      </p:sp>
    </p:spTree>
    <p:extLst>
      <p:ext uri="{BB962C8B-B14F-4D97-AF65-F5344CB8AC3E}">
        <p14:creationId xmlns:p14="http://schemas.microsoft.com/office/powerpoint/2010/main" val="1089491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 So kann der Endnutzer entscheiden ob er die Pop-up Erinnerungen erhalten möchte oder nicht.</a:t>
            </a:r>
          </a:p>
          <a:p>
            <a:endParaRPr lang="de-DE" dirty="0"/>
          </a:p>
        </p:txBody>
      </p:sp>
      <p:sp>
        <p:nvSpPr>
          <p:cNvPr id="4" name="Datumsplatzhalter 3"/>
          <p:cNvSpPr>
            <a:spLocks noGrp="1"/>
          </p:cNvSpPr>
          <p:nvPr>
            <p:ph type="dt" idx="1"/>
          </p:nvPr>
        </p:nvSpPr>
        <p:spPr/>
        <p:txBody>
          <a:bodyPr/>
          <a:lstStyle/>
          <a:p>
            <a:pPr rtl="0"/>
            <a:fld id="{C2BB9C60-A8EE-4577-BA8F-74727BF0C87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4153876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D4A8F70C-0216-4226-BF62-9F0DF608098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3899017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erhält Pop-up Erinnerung um an Pausen, sowie genügend zu trinken erinnert zu werden.</a:t>
            </a:r>
          </a:p>
          <a:p>
            <a:r>
              <a:rPr lang="de-DE" dirty="0"/>
              <a:t>Durch „ok“ nimmt bzw. lehnt der Endnutzer die Pop-Up Erinnerung an bzw. ab. Derzeit wird der Endnutzer auf „Abbrechen“, später erinnert. Da das Mitteilungsfenster von dem Betriebssystem und dem verwendetet Browser abhängig ist, stehen leider keine Formatierungsmöglichkeiten zur Verfügung.</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28</a:t>
            </a:fld>
            <a:endParaRPr lang="en-US"/>
          </a:p>
        </p:txBody>
      </p:sp>
    </p:spTree>
    <p:extLst>
      <p:ext uri="{BB962C8B-B14F-4D97-AF65-F5344CB8AC3E}">
        <p14:creationId xmlns:p14="http://schemas.microsoft.com/office/powerpoint/2010/main" val="2080686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tägliche Befragung ist auf der Startseite zu finden.</a:t>
            </a:r>
          </a:p>
          <a:p>
            <a:r>
              <a:rPr lang="de-DE" dirty="0"/>
              <a:t>Die tägliche Befragung hilft uns, dem Endnutzer ein Verlauf zur  Verfügung zustellen. Der Endnutzer muss die Fragen nur mit einem klick beantworten. Somit muss er nicht viel Zeit damit verbringen.</a:t>
            </a:r>
          </a:p>
        </p:txBody>
      </p:sp>
      <p:sp>
        <p:nvSpPr>
          <p:cNvPr id="4" name="Datumsplatzhalter 3"/>
          <p:cNvSpPr>
            <a:spLocks noGrp="1"/>
          </p:cNvSpPr>
          <p:nvPr>
            <p:ph type="dt" idx="1"/>
          </p:nvPr>
        </p:nvSpPr>
        <p:spPr/>
        <p:txBody>
          <a:bodyPr/>
          <a:lstStyle/>
          <a:p>
            <a:pPr rtl="0"/>
            <a:fld id="{64B98CAC-FB6C-4B6C-B5D6-67AE3A123C6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29</a:t>
            </a:fld>
            <a:endParaRPr lang="en-US"/>
          </a:p>
        </p:txBody>
      </p:sp>
    </p:spTree>
    <p:extLst>
      <p:ext uri="{BB962C8B-B14F-4D97-AF65-F5344CB8AC3E}">
        <p14:creationId xmlns:p14="http://schemas.microsoft.com/office/powerpoint/2010/main" val="131565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Umfrage finden Sie unter Verlauf.</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monatliche Umfrage hilft uns, dem Endnutzer ein Verlauf zur Verfügung zustellen. Der Endnutzer muss die Fragen nur mit einem klick beantworten. Somit muss er nicht viel Zeit damit verbringen und er hat einen guten Überblick.</a:t>
            </a:r>
          </a:p>
          <a:p>
            <a:r>
              <a:rPr lang="de-DE" dirty="0"/>
              <a:t> </a:t>
            </a:r>
          </a:p>
        </p:txBody>
      </p:sp>
      <p:sp>
        <p:nvSpPr>
          <p:cNvPr id="4" name="Datumsplatzhalter 3"/>
          <p:cNvSpPr>
            <a:spLocks noGrp="1"/>
          </p:cNvSpPr>
          <p:nvPr>
            <p:ph type="dt" idx="1"/>
          </p:nvPr>
        </p:nvSpPr>
        <p:spPr/>
        <p:txBody>
          <a:bodyPr/>
          <a:lstStyle/>
          <a:p>
            <a:pPr rtl="0"/>
            <a:fld id="{22471136-2415-4F11-9E64-2A0609C68CC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390697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Optionen sind unter Entspannungen auffindbar.</a:t>
            </a:r>
          </a:p>
          <a:p>
            <a:r>
              <a:rPr lang="de-DE" dirty="0"/>
              <a:t>Es werden für Musik/Hörbücher/ASMR nur Logos verwendet, die einen weiterleiten. Somit verwenden wir nichts, wo wir keine Berechtigung von haben.</a:t>
            </a:r>
          </a:p>
        </p:txBody>
      </p:sp>
      <p:sp>
        <p:nvSpPr>
          <p:cNvPr id="4" name="Datumsplatzhalter 3"/>
          <p:cNvSpPr>
            <a:spLocks noGrp="1"/>
          </p:cNvSpPr>
          <p:nvPr>
            <p:ph type="dt" idx="1"/>
          </p:nvPr>
        </p:nvSpPr>
        <p:spPr/>
        <p:txBody>
          <a:bodyPr/>
          <a:lstStyle/>
          <a:p>
            <a:pPr rtl="0"/>
            <a:fld id="{CE24C3BA-9BB9-43BC-9319-1DA45189B32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3901253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Kontakte finden Sie unter dem Menüpunkt Soforthilfe.</a:t>
            </a:r>
          </a:p>
          <a:p>
            <a:r>
              <a:rPr lang="de-DE" dirty="0"/>
              <a:t>Die Endnutzer können unser geschultes Personal per Telefon, WhatsApp Chat, WhatsApp Telefon, WhatsApp Cam, sowie per E-Mail erreichen.</a:t>
            </a:r>
          </a:p>
        </p:txBody>
      </p:sp>
      <p:sp>
        <p:nvSpPr>
          <p:cNvPr id="4" name="Datumsplatzhalter 3"/>
          <p:cNvSpPr>
            <a:spLocks noGrp="1"/>
          </p:cNvSpPr>
          <p:nvPr>
            <p:ph type="dt" idx="1"/>
          </p:nvPr>
        </p:nvSpPr>
        <p:spPr/>
        <p:txBody>
          <a:bodyPr/>
          <a:lstStyle/>
          <a:p>
            <a:pPr rtl="0"/>
            <a:fld id="{7C57ED27-5B36-49EA-BEA8-EA631C9E44E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32</a:t>
            </a:fld>
            <a:endParaRPr lang="en-US"/>
          </a:p>
        </p:txBody>
      </p:sp>
    </p:spTree>
    <p:extLst>
      <p:ext uri="{BB962C8B-B14F-4D97-AF65-F5344CB8AC3E}">
        <p14:creationId xmlns:p14="http://schemas.microsoft.com/office/powerpoint/2010/main" val="1580508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Auswertungen finden Sie im Verlauf.</a:t>
            </a:r>
          </a:p>
        </p:txBody>
      </p:sp>
      <p:sp>
        <p:nvSpPr>
          <p:cNvPr id="4" name="Datumsplatzhalter 3"/>
          <p:cNvSpPr>
            <a:spLocks noGrp="1"/>
          </p:cNvSpPr>
          <p:nvPr>
            <p:ph type="dt" idx="1"/>
          </p:nvPr>
        </p:nvSpPr>
        <p:spPr/>
        <p:txBody>
          <a:bodyPr/>
          <a:lstStyle/>
          <a:p>
            <a:pPr rtl="0"/>
            <a:fld id="{9C8399D5-492C-494A-9135-40A19DD41F0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3016499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Befindet sich auf der Homepage.</a:t>
            </a:r>
          </a:p>
          <a:p>
            <a:r>
              <a:rPr lang="de-DE" dirty="0"/>
              <a:t>Anhand der Anzahl der getrunkenen Liter können wir einen Verlauf bereitstellen, der zeigt wie viel der Endnutzer täglich trinkt.</a:t>
            </a:r>
          </a:p>
        </p:txBody>
      </p:sp>
      <p:sp>
        <p:nvSpPr>
          <p:cNvPr id="4" name="Datumsplatzhalter 3"/>
          <p:cNvSpPr>
            <a:spLocks noGrp="1"/>
          </p:cNvSpPr>
          <p:nvPr>
            <p:ph type="dt" idx="1"/>
          </p:nvPr>
        </p:nvSpPr>
        <p:spPr/>
        <p:txBody>
          <a:bodyPr/>
          <a:lstStyle/>
          <a:p>
            <a:pPr rtl="0"/>
            <a:fld id="{6D68398A-7C9C-4065-8B37-6533C5665D6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2063338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6B5A53C4-64DD-471F-8632-611FB752B26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5DE598A-D9FF-4E3A-AC10-162CFCBCB8D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3410500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für hellere und leichtere Farben entschieden. Die Farben wirken beruhigend und entspannend. </a:t>
            </a:r>
          </a:p>
          <a:p>
            <a:r>
              <a:rPr lang="de-DE" dirty="0"/>
              <a:t>Dadurch, dass sie nicht knallig sind, sind sie für jede Altersklasse.</a:t>
            </a:r>
          </a:p>
          <a:p>
            <a:r>
              <a:rPr lang="de-DE" dirty="0"/>
              <a:t>Die bunten Farben finden sich immer wieder in unserer Webseite. Sie lässt die Webseite fröhlicher und nicht so kühl wirken.</a:t>
            </a:r>
          </a:p>
        </p:txBody>
      </p:sp>
      <p:sp>
        <p:nvSpPr>
          <p:cNvPr id="4" name="Datumsplatzhalter 3"/>
          <p:cNvSpPr>
            <a:spLocks noGrp="1"/>
          </p:cNvSpPr>
          <p:nvPr>
            <p:ph type="dt" idx="1"/>
          </p:nvPr>
        </p:nvSpPr>
        <p:spPr/>
        <p:txBody>
          <a:bodyPr/>
          <a:lstStyle/>
          <a:p>
            <a:pPr rtl="0"/>
            <a:fld id="{32AD228F-19FD-4E75-B54A-3E7CB4917EE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458618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Folgende Icons wurden für unsere Webseite benutzt.</a:t>
            </a:r>
          </a:p>
          <a:p>
            <a:r>
              <a:rPr lang="de-DE" dirty="0"/>
              <a:t>Wir haben Icons verwendet, damit die Endnutzer gut zurecht finden. Sie haben einen besseren Überblick und wissen, dass sie bei einem Pfeil, der nach rechts zeigt, drauf klicken können.</a:t>
            </a:r>
          </a:p>
          <a:p>
            <a:r>
              <a:rPr lang="de-DE" dirty="0"/>
              <a:t>Die Icons dienen als Vereinfachung. Man muss nicht lange Überlegen und weiß wofür die Icons stehen. </a:t>
            </a:r>
          </a:p>
        </p:txBody>
      </p:sp>
      <p:sp>
        <p:nvSpPr>
          <p:cNvPr id="4" name="Datumsplatzhalter 3"/>
          <p:cNvSpPr>
            <a:spLocks noGrp="1"/>
          </p:cNvSpPr>
          <p:nvPr>
            <p:ph type="dt" idx="1"/>
          </p:nvPr>
        </p:nvSpPr>
        <p:spPr/>
        <p:txBody>
          <a:bodyPr/>
          <a:lstStyle/>
          <a:p>
            <a:pPr rtl="0"/>
            <a:fld id="{F6CB9DB8-2FC0-48F8-957B-4AFB2188B00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371712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unsere Webseite haben wir Klick-Buttons, Auswahllisten (</a:t>
            </a:r>
            <a:r>
              <a:rPr lang="de-DE" dirty="0" err="1"/>
              <a:t>select</a:t>
            </a:r>
            <a:r>
              <a:rPr lang="de-DE" dirty="0"/>
              <a:t>), Eingabefelder (</a:t>
            </a:r>
            <a:r>
              <a:rPr lang="de-DE" dirty="0" err="1"/>
              <a:t>input</a:t>
            </a:r>
            <a:r>
              <a:rPr lang="de-DE" dirty="0"/>
              <a:t>), ein Textfeld, Radio-Buttons, sowie Checkboxen verwendet.</a:t>
            </a:r>
          </a:p>
          <a:p>
            <a:r>
              <a:rPr lang="de-DE" dirty="0"/>
              <a:t>Der Endnutzer, weiß direkt, was bei wo zutun ist.</a:t>
            </a:r>
          </a:p>
          <a:p>
            <a:r>
              <a:rPr lang="de-DE" dirty="0"/>
              <a:t>Bei Eingabefeldern, sowie dem Textfeld werden </a:t>
            </a:r>
            <a:r>
              <a:rPr lang="de-DE" dirty="0" err="1"/>
              <a:t>Placeholder</a:t>
            </a:r>
            <a:r>
              <a:rPr lang="de-DE" dirty="0"/>
              <a:t> verwendet, damit der Endnutzer direkt weiß, was dort eingetragen werden soll.</a:t>
            </a:r>
          </a:p>
        </p:txBody>
      </p:sp>
      <p:sp>
        <p:nvSpPr>
          <p:cNvPr id="4" name="Datumsplatzhalter 3"/>
          <p:cNvSpPr>
            <a:spLocks noGrp="1"/>
          </p:cNvSpPr>
          <p:nvPr>
            <p:ph type="dt" idx="1"/>
          </p:nvPr>
        </p:nvSpPr>
        <p:spPr/>
        <p:txBody>
          <a:bodyPr/>
          <a:lstStyle/>
          <a:p>
            <a:pPr rtl="0"/>
            <a:fld id="{F1346DFF-6693-43BB-830D-2B6AEB22321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3240276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Sie unser Login. Der Endnutzer kann sich hier anmelden oder wenn er noch nicht angemeldet ist auf „Registrieren“ klicken um sich zu registrieren. Ebenso kann der Endnutzer auf Passwort vergessen gehen, damit sich dieser wieder einloggen kann, falls er sein Passwort vergisst. Dafür wählt er ein neues Passwort. Da wir unser System nicht nur als Web Ansicht sondern auch als „App“ anbieten, wurden unten zwei Buttons verlinkt die beim Klick direkt zum App Store und Google Play leiten sollen. Wenn die App wirklich existieren würde, würde man auf Klick die App öffnen um es zu downloaden. Da sie nicht existiert sind das nur Buttons ohne Verlinkung dahinter.</a:t>
            </a:r>
          </a:p>
          <a:p>
            <a:r>
              <a:rPr lang="de-DE" dirty="0"/>
              <a:t>In den Eingabefeldern befinden sich </a:t>
            </a:r>
            <a:r>
              <a:rPr lang="de-DE" dirty="0" err="1"/>
              <a:t>Placeholder</a:t>
            </a:r>
            <a:r>
              <a:rPr lang="de-DE" dirty="0"/>
              <a:t>, damit der Endnutzer weiß, was in das Feld eingetragen werden soll.</a:t>
            </a:r>
          </a:p>
          <a:p>
            <a:endParaRPr lang="de-DE" dirty="0"/>
          </a:p>
          <a:p>
            <a:r>
              <a:rPr lang="de-DE" dirty="0"/>
              <a:t>Für das Design haben wir uns hier für ein schönes Blau entschieden. Es ist angenehm zu betrachten. Die Farbe Blau steht für Entspannung und Ruhe. Der Button ist in einem etwas dunklerem Blau gewählt, da sich dies auch auf der Webseite selber befindet und so einen Widererkennungswert herrscht. Die Schrift auf dem Button ist in Weiß gewählt, damit man gut erkennen kann, was auf dem Button steht und das dieser heraussticht.</a:t>
            </a:r>
          </a:p>
          <a:p>
            <a:r>
              <a:rPr lang="de-DE" dirty="0"/>
              <a:t>Allgemein haben wir nicht mit Weiß gearbeitet, außer in der Schriftfarbe, da Weiß ziemlich kühl wirkt. </a:t>
            </a:r>
          </a:p>
        </p:txBody>
      </p:sp>
      <p:sp>
        <p:nvSpPr>
          <p:cNvPr id="4" name="Datumsplatzhalter 3"/>
          <p:cNvSpPr>
            <a:spLocks noGrp="1"/>
          </p:cNvSpPr>
          <p:nvPr>
            <p:ph type="dt" idx="1"/>
          </p:nvPr>
        </p:nvSpPr>
        <p:spPr/>
        <p:txBody>
          <a:bodyPr/>
          <a:lstStyle/>
          <a:p>
            <a:pPr rtl="0"/>
            <a:fld id="{ECF8936B-FEC3-42A8-9F4A-A4414668090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1270418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Ansicht kann sich der Endnutzer registrieren. Auch hier sind die Verlinkungen zum App Store und Google Play, damit sich der Endnutzer direkt die App downloaden kann. Der Button „Zurücksetzen“ löscht alle Eingaben vom Endnutzer. Damit wollten wir es dem Endnutzer einfacher machen seine Daten einzugeben und wieder zu löschen. Somit muss er seine Eingaben nicht immer Zeile für Zeile löschen falls er sich korrigieren möchte. Wenn alle Felder gefüllt sind kann der Endnutzer sich registrieren. Eine Anmeldung bei einem leerem Feld ist nicht möglich.</a:t>
            </a:r>
          </a:p>
          <a:p>
            <a:endParaRPr lang="de-DE" dirty="0"/>
          </a:p>
          <a:p>
            <a:endParaRPr lang="de-DE" dirty="0"/>
          </a:p>
        </p:txBody>
      </p:sp>
      <p:sp>
        <p:nvSpPr>
          <p:cNvPr id="4" name="Datumsplatzhalter 3"/>
          <p:cNvSpPr>
            <a:spLocks noGrp="1"/>
          </p:cNvSpPr>
          <p:nvPr>
            <p:ph type="dt" idx="1"/>
          </p:nvPr>
        </p:nvSpPr>
        <p:spPr/>
        <p:txBody>
          <a:bodyPr/>
          <a:lstStyle/>
          <a:p>
            <a:pPr rtl="0"/>
            <a:fld id="{9B0119CC-6EC2-4C96-9726-57592EAE0EA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3009784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Starseite entschieden, da dort 2 wichtige Funktionen sind. Einmal die tägliche Befragung und einmal die Angabe der getrunkenen Liter. Dies befindet sich auf der Webseite, damit der Endnutzer schneller darauf zugreifen kann und nicht hin und her klicken muss. Außerdem erleichtert dies den Endnutzer, denn wenn er nur mal kurz getrunkene Liter hinzufügen möchte, muss er einfach nur die Webseite öffnen.</a:t>
            </a:r>
          </a:p>
        </p:txBody>
      </p:sp>
      <p:sp>
        <p:nvSpPr>
          <p:cNvPr id="4" name="Datumsplatzhalter 3"/>
          <p:cNvSpPr>
            <a:spLocks noGrp="1"/>
          </p:cNvSpPr>
          <p:nvPr>
            <p:ph type="dt" idx="1"/>
          </p:nvPr>
        </p:nvSpPr>
        <p:spPr/>
        <p:txBody>
          <a:bodyPr/>
          <a:lstStyle/>
          <a:p>
            <a:pPr rtl="0"/>
            <a:fld id="{86906B77-3C1E-4B07-BFDE-0E8AE08E144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1967358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ist unsere Startseite. Die Webseite sollte einfach zu bedienen sein, da die App/Web-Ansicht von allen Altersgruppen benutzt wird. Für die Startseite haben wir ein eigenes Logo entwickelt und dies mittig platziert. Hierfür wurde eine neutrale Farbe ausgewählt, sowie ein Herz mit einer Herzschlag Linie, da es um die Gesundheit des Endnutzers geht. Unter dem Namen befinden sich 3 wichtige Wörter. Das sind die Wörter, die unser System ausmachen. So weiß man direkt, um was es sich bei unserem System handelt. Wir wollten hierfür keine knalligen Farben oder auffällige Bilder nutzen, damit die Homepage nicht so voll und unübersichtlich aussieht. Wie schon erwähnt soll unsere Webseite allen Altersgruppen entsprechen und einfach zu bedienen sein. Wir wollten die Nutzer direkt auf der Homepage nicht mit Farben oder Bildern ablenken oder verwirren.</a:t>
            </a:r>
          </a:p>
          <a:p>
            <a:endParaRPr lang="de-DE" dirty="0"/>
          </a:p>
          <a:p>
            <a:r>
              <a:rPr lang="de-DE" dirty="0"/>
              <a:t>Ebenso haben wir einen </a:t>
            </a:r>
            <a:r>
              <a:rPr lang="de-DE" dirty="0" err="1"/>
              <a:t>Footer</a:t>
            </a:r>
            <a:r>
              <a:rPr lang="de-DE" dirty="0"/>
              <a:t>, wo das Copyright Symbol drauf ist, sowie unsere Namen. </a:t>
            </a:r>
          </a:p>
          <a:p>
            <a:endParaRPr lang="de-DE" dirty="0"/>
          </a:p>
          <a:p>
            <a:r>
              <a:rPr lang="de-DE" dirty="0"/>
              <a:t>In der Menüleiste findet man die wichtigsten Begriffe, auf die man klicken kann um auf die jeweilige Seite zu gelangen. Die Begriffen befinden sich in der Menüleiste und nicht in dem Hamburger Button, da dies die wichtigsten Details unseres Systems sind und dort von dem Endnutzer am schnellsten drauf zugegriffen wird.</a:t>
            </a:r>
          </a:p>
        </p:txBody>
      </p:sp>
      <p:sp>
        <p:nvSpPr>
          <p:cNvPr id="4" name="Datumsplatzhalter 3"/>
          <p:cNvSpPr>
            <a:spLocks noGrp="1"/>
          </p:cNvSpPr>
          <p:nvPr>
            <p:ph type="dt" idx="1"/>
          </p:nvPr>
        </p:nvSpPr>
        <p:spPr/>
        <p:txBody>
          <a:bodyPr/>
          <a:lstStyle/>
          <a:p>
            <a:pPr rtl="0"/>
            <a:fld id="{363AC1FC-A454-4AB5-9D0E-AC50923EA95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44</a:t>
            </a:fld>
            <a:endParaRPr lang="en-US"/>
          </a:p>
        </p:txBody>
      </p:sp>
    </p:spTree>
    <p:extLst>
      <p:ext uri="{BB962C8B-B14F-4D97-AF65-F5344CB8AC3E}">
        <p14:creationId xmlns:p14="http://schemas.microsoft.com/office/powerpoint/2010/main" val="1785586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der Homepage weiter runter scrollen, finden Sie unsere täglichen Befragungen. Die wurden bewusst auf die Homepage gesetzt, damit der Endnutzer die nicht vergisst auszufüllen und schon beim einloggen direkt darauf ist und nicht noch irgendwo extra drauf klicken muss, denn diese Befragungen bilden später die Auswertung. Für eine korrekte Auswertung sollte der Nutzer im besten Fall täglich daran teilnehmen, dies dauert nur eine Minute. Wir haben uns bei der Bewertungsskala für Smileys entschieden, gerade weil wir die Endnutzer motivieren möchten glücklicher zu sein. Ein Lächeln ist ansteckend ;) </a:t>
            </a:r>
          </a:p>
          <a:p>
            <a:r>
              <a:rPr lang="de-DE" dirty="0"/>
              <a:t>Wenn man die Smileys ausgewählt hat, ändert sich die Farbe, damit der Endnutzer sieht, dass er diese auch ausgewählt hat und von den andere Smileys abheben.</a:t>
            </a:r>
          </a:p>
          <a:p>
            <a:r>
              <a:rPr lang="de-DE" dirty="0"/>
              <a:t>Für die Befragung haben wir einen farblichen Hintergrund gewählt, damit der Endnutzer direkt auf die Befragung aufmerksam wird.</a:t>
            </a:r>
          </a:p>
          <a:p>
            <a:endParaRPr lang="de-DE" dirty="0"/>
          </a:p>
        </p:txBody>
      </p:sp>
      <p:sp>
        <p:nvSpPr>
          <p:cNvPr id="4" name="Datumsplatzhalter 3"/>
          <p:cNvSpPr>
            <a:spLocks noGrp="1"/>
          </p:cNvSpPr>
          <p:nvPr>
            <p:ph type="dt" idx="1"/>
          </p:nvPr>
        </p:nvSpPr>
        <p:spPr/>
        <p:txBody>
          <a:bodyPr/>
          <a:lstStyle/>
          <a:p>
            <a:pPr rtl="0"/>
            <a:fld id="{B155A734-88CE-4A76-AF20-D22935F30A6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2973640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die Beschreibung bewusst aufklappbar gestaltet, denn Endnutzer die diese App schon etwas länger benutzen, wissen den Ablauf und müssen das nicht jedes mal lesen. Auf Wunsch können sich alle Endnutzer diese Beschreibung aufklappen und durchlesen.</a:t>
            </a:r>
          </a:p>
          <a:p>
            <a:r>
              <a:rPr lang="de-DE" dirty="0"/>
              <a:t>Dies ist dafür da, dass die Endnutzer verstehen, wofür die Befragung gemacht wird und wie diese von ihm/ ihr durchgeführt wird.</a:t>
            </a:r>
          </a:p>
        </p:txBody>
      </p:sp>
      <p:sp>
        <p:nvSpPr>
          <p:cNvPr id="4" name="Datumsplatzhalter 3"/>
          <p:cNvSpPr>
            <a:spLocks noGrp="1"/>
          </p:cNvSpPr>
          <p:nvPr>
            <p:ph type="dt" idx="1"/>
          </p:nvPr>
        </p:nvSpPr>
        <p:spPr/>
        <p:txBody>
          <a:bodyPr/>
          <a:lstStyle/>
          <a:p>
            <a:pPr rtl="0"/>
            <a:fld id="{0554B1F5-4B3D-4CF3-976F-B3792884934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46</a:t>
            </a:fld>
            <a:endParaRPr lang="en-US"/>
          </a:p>
        </p:txBody>
      </p:sp>
    </p:spTree>
    <p:extLst>
      <p:ext uri="{BB962C8B-B14F-4D97-AF65-F5344CB8AC3E}">
        <p14:creationId xmlns:p14="http://schemas.microsoft.com/office/powerpoint/2010/main" val="1328430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a:t>
            </a:r>
          </a:p>
          <a:p>
            <a:r>
              <a:rPr lang="de-DE" dirty="0"/>
              <a:t>Das Use-Case zeigt den allgemeinen Ablauf unseres Systems.</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Etwas weiter finden Sie auch die Befragung für abends. *Gleiches Prinzip wie morgens.*</a:t>
            </a:r>
          </a:p>
        </p:txBody>
      </p:sp>
      <p:sp>
        <p:nvSpPr>
          <p:cNvPr id="4" name="Datumsplatzhalter 3"/>
          <p:cNvSpPr>
            <a:spLocks noGrp="1"/>
          </p:cNvSpPr>
          <p:nvPr>
            <p:ph type="dt" idx="1"/>
          </p:nvPr>
        </p:nvSpPr>
        <p:spPr/>
        <p:txBody>
          <a:bodyPr/>
          <a:lstStyle/>
          <a:p>
            <a:pPr rtl="0"/>
            <a:fld id="{33629505-F5A2-4749-B9F4-FA9F4DB15EC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47</a:t>
            </a:fld>
            <a:endParaRPr lang="en-US"/>
          </a:p>
        </p:txBody>
      </p:sp>
    </p:spTree>
    <p:extLst>
      <p:ext uri="{BB962C8B-B14F-4D97-AF65-F5344CB8AC3E}">
        <p14:creationId xmlns:p14="http://schemas.microsoft.com/office/powerpoint/2010/main" val="2772651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noch weiter runter scrollen sehen Sie die Wasser angaben. Hier kann der Endnutzer sein Trinkverhalten angeben. Wir haben uns hier bewusst für die Liter Anzahl, statt getrunkene Gläser entschieden. Aus dem Grund, weil die meisten Menschen unterwegs immer eine Flasche dabei haben. Ob sie es danach doch in ein Glas schütten ist egal, selbst da kann man anhand der Flasche schätzen wie viel Liter das waren.</a:t>
            </a:r>
          </a:p>
          <a:p>
            <a:r>
              <a:rPr lang="de-DE" dirty="0"/>
              <a:t>Auf „+“ werden 100ml (0.1L) hinzugefügt und mit „-“ werden 100ml abgezogen, falls man doch einmal zu viel drauftippen sollte.</a:t>
            </a:r>
          </a:p>
          <a:p>
            <a:r>
              <a:rPr lang="de-DE" dirty="0"/>
              <a:t>Auch die Wasserangabe befindet sich auf der Startseite. Falls der Endnutzer nur kurz ein paar Liter ergänzen möchte, muss er nicht hin und her klicken. So ist es einfacher und schneller.</a:t>
            </a:r>
          </a:p>
        </p:txBody>
      </p:sp>
      <p:sp>
        <p:nvSpPr>
          <p:cNvPr id="4" name="Datumsplatzhalter 3"/>
          <p:cNvSpPr>
            <a:spLocks noGrp="1"/>
          </p:cNvSpPr>
          <p:nvPr>
            <p:ph type="dt" idx="1"/>
          </p:nvPr>
        </p:nvSpPr>
        <p:spPr/>
        <p:txBody>
          <a:bodyPr/>
          <a:lstStyle/>
          <a:p>
            <a:pPr rtl="0"/>
            <a:fld id="{A984B5B9-9CA3-4D97-BB07-6187093B13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48</a:t>
            </a:fld>
            <a:endParaRPr lang="en-US"/>
          </a:p>
        </p:txBody>
      </p:sp>
    </p:spTree>
    <p:extLst>
      <p:ext uri="{BB962C8B-B14F-4D97-AF65-F5344CB8AC3E}">
        <p14:creationId xmlns:p14="http://schemas.microsoft.com/office/powerpoint/2010/main" val="3650737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Wasser Angabe haben wir genau wie oben (bei der täglichen Befragung) eine aufklappbare Beschreibung hinzugefügt. Dort haben wir uns für ein Slogan entschieden um die Menschen nochmal zu motivieren, Wasser zu trinken. Da wir den Text von einer anderen Seite haben, haben wir diesen nochmal darunter verlinkt. Auch hier wollen wir den Endnutzern unserer App/Webseite die Auswahl geben, sich die Beschreibung anzeigen zu lassen.</a:t>
            </a:r>
          </a:p>
        </p:txBody>
      </p:sp>
      <p:sp>
        <p:nvSpPr>
          <p:cNvPr id="4" name="Datumsplatzhalter 3"/>
          <p:cNvSpPr>
            <a:spLocks noGrp="1"/>
          </p:cNvSpPr>
          <p:nvPr>
            <p:ph type="dt" idx="1"/>
          </p:nvPr>
        </p:nvSpPr>
        <p:spPr/>
        <p:txBody>
          <a:bodyPr/>
          <a:lstStyle/>
          <a:p>
            <a:pPr rtl="0"/>
            <a:fld id="{EAF8DC71-428F-4728-9713-DBEA1A373D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49</a:t>
            </a:fld>
            <a:endParaRPr lang="en-US"/>
          </a:p>
        </p:txBody>
      </p:sp>
    </p:spTree>
    <p:extLst>
      <p:ext uri="{BB962C8B-B14F-4D97-AF65-F5344CB8AC3E}">
        <p14:creationId xmlns:p14="http://schemas.microsoft.com/office/powerpoint/2010/main" val="4030730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 Beispiel mit 1,5L. Bei klick auf „+“ steigt die Zahl um 0,1 und bei „-“ sinkt sie um 0,1.</a:t>
            </a:r>
          </a:p>
        </p:txBody>
      </p:sp>
      <p:sp>
        <p:nvSpPr>
          <p:cNvPr id="4" name="Datumsplatzhalter 3"/>
          <p:cNvSpPr>
            <a:spLocks noGrp="1"/>
          </p:cNvSpPr>
          <p:nvPr>
            <p:ph type="dt" idx="1"/>
          </p:nvPr>
        </p:nvSpPr>
        <p:spPr/>
        <p:txBody>
          <a:bodyPr/>
          <a:lstStyle/>
          <a:p>
            <a:pPr rtl="0"/>
            <a:fld id="{C6DF66C1-1B89-41CA-99FA-EE2B1801A72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50</a:t>
            </a:fld>
            <a:endParaRPr lang="en-US"/>
          </a:p>
        </p:txBody>
      </p:sp>
    </p:spTree>
    <p:extLst>
      <p:ext uri="{BB962C8B-B14F-4D97-AF65-F5344CB8AC3E}">
        <p14:creationId xmlns:p14="http://schemas.microsoft.com/office/powerpoint/2010/main" val="1509030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Menüleiste mit Dropdown entschieden, damit die Menüleiste nicht zu voll gepackt wird und der Endnutzer schnell auf andere Seite zugreifen kann. </a:t>
            </a:r>
            <a:br>
              <a:rPr lang="de-DE" dirty="0"/>
            </a:br>
            <a:r>
              <a:rPr lang="de-DE" dirty="0"/>
              <a:t>Bei der Seite „Entspannen“ befinden sich unten Übungen. Damit der Endnutzer nicht immer auf die Seite muss um eine Übung zu machen, kann er diese direkt in dem Dropdown auswählen.</a:t>
            </a:r>
          </a:p>
        </p:txBody>
      </p:sp>
      <p:sp>
        <p:nvSpPr>
          <p:cNvPr id="4" name="Datumsplatzhalter 3"/>
          <p:cNvSpPr>
            <a:spLocks noGrp="1"/>
          </p:cNvSpPr>
          <p:nvPr>
            <p:ph type="dt" idx="1"/>
          </p:nvPr>
        </p:nvSpPr>
        <p:spPr/>
        <p:txBody>
          <a:bodyPr/>
          <a:lstStyle/>
          <a:p>
            <a:pPr rtl="0"/>
            <a:fld id="{C67DA6E8-5BCC-495C-81D2-698BB444EF1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51</a:t>
            </a:fld>
            <a:endParaRPr lang="en-US"/>
          </a:p>
        </p:txBody>
      </p:sp>
    </p:spTree>
    <p:extLst>
      <p:ext uri="{BB962C8B-B14F-4D97-AF65-F5344CB8AC3E}">
        <p14:creationId xmlns:p14="http://schemas.microsoft.com/office/powerpoint/2010/main" val="1590974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Unsere Webseite soll einfach zu bedienen sein, daher wurden die wichtigsten Punkte nochmal im Header verschachtelt.</a:t>
            </a:r>
          </a:p>
          <a:p>
            <a:r>
              <a:rPr lang="de-DE" dirty="0"/>
              <a:t>Unter dem Menüpunkt „Entspannen“ finden Sie alle Übungen, Hörbücher, Musik und ASMR. Diese wurden jedoch nochmal unterteilt in „Zum Entspannen“ -&gt; Dort finden Sie unsere Hörbücher, Musik, ASMR und Übungen. Damit der Endnutzer für Übungen nicht immer auf „Zum Entspannen“ zugreifen muss, kann man im Dropdown schneller auf die einzelnen Übungen zugreifen. </a:t>
            </a:r>
          </a:p>
          <a:p>
            <a:endParaRPr lang="de-DE" dirty="0"/>
          </a:p>
          <a:p>
            <a:r>
              <a:rPr lang="de-DE" dirty="0"/>
              <a:t>Sobald man im Dropdown über ein Feld drüber geht, wechselt die Farbe, damit dies heraussticht und der Endnutzer sehen kann, auf welchem Feld er sich gerade befindet und somit auf sein gewünschtes Feld klickt.</a:t>
            </a:r>
          </a:p>
        </p:txBody>
      </p:sp>
      <p:sp>
        <p:nvSpPr>
          <p:cNvPr id="4" name="Datumsplatzhalter 3"/>
          <p:cNvSpPr>
            <a:spLocks noGrp="1"/>
          </p:cNvSpPr>
          <p:nvPr>
            <p:ph type="dt" idx="1"/>
          </p:nvPr>
        </p:nvSpPr>
        <p:spPr/>
        <p:txBody>
          <a:bodyPr/>
          <a:lstStyle/>
          <a:p>
            <a:pPr rtl="0"/>
            <a:fld id="{C76D9F53-576E-4585-8C85-8D0AA6AD115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52</a:t>
            </a:fld>
            <a:endParaRPr lang="en-US"/>
          </a:p>
        </p:txBody>
      </p:sp>
    </p:spTree>
    <p:extLst>
      <p:ext uri="{BB962C8B-B14F-4D97-AF65-F5344CB8AC3E}">
        <p14:creationId xmlns:p14="http://schemas.microsoft.com/office/powerpoint/2010/main" val="1737210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über die Menüpunkte geht vergrauen die sich und im Dropdown wird die Schrift dunkler, damit man weiß worüber man gerade mit der Maus wischt. Unter Übungen kann der Endnutzer sofort auf den Unterpunkt „Atemübungen“ klicken um auf diese Seite zu gelangen.</a:t>
            </a:r>
          </a:p>
        </p:txBody>
      </p:sp>
      <p:sp>
        <p:nvSpPr>
          <p:cNvPr id="4" name="Datumsplatzhalter 3"/>
          <p:cNvSpPr>
            <a:spLocks noGrp="1"/>
          </p:cNvSpPr>
          <p:nvPr>
            <p:ph type="dt" idx="1"/>
          </p:nvPr>
        </p:nvSpPr>
        <p:spPr/>
        <p:txBody>
          <a:bodyPr/>
          <a:lstStyle/>
          <a:p>
            <a:pPr rtl="0"/>
            <a:fld id="{A52EFBBA-A1C4-4E6E-BE2A-DE3C54BE431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53</a:t>
            </a:fld>
            <a:endParaRPr lang="en-US"/>
          </a:p>
        </p:txBody>
      </p:sp>
    </p:spTree>
    <p:extLst>
      <p:ext uri="{BB962C8B-B14F-4D97-AF65-F5344CB8AC3E}">
        <p14:creationId xmlns:p14="http://schemas.microsoft.com/office/powerpoint/2010/main" val="1314770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„Morgendliches </a:t>
            </a:r>
            <a:r>
              <a:rPr lang="de-DE" dirty="0" err="1"/>
              <a:t>Skretching</a:t>
            </a:r>
            <a:r>
              <a:rPr lang="de-DE" dirty="0"/>
              <a:t>“ klicken, gelangen Sie auf die Seite und können sofort mit den Übungen starten.</a:t>
            </a:r>
          </a:p>
        </p:txBody>
      </p:sp>
      <p:sp>
        <p:nvSpPr>
          <p:cNvPr id="4" name="Datumsplatzhalter 3"/>
          <p:cNvSpPr>
            <a:spLocks noGrp="1"/>
          </p:cNvSpPr>
          <p:nvPr>
            <p:ph type="dt" idx="1"/>
          </p:nvPr>
        </p:nvSpPr>
        <p:spPr/>
        <p:txBody>
          <a:bodyPr/>
          <a:lstStyle/>
          <a:p>
            <a:pPr rtl="0"/>
            <a:fld id="{D8885030-58DB-4681-8F9B-E828A8511F0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54</a:t>
            </a:fld>
            <a:endParaRPr lang="en-US"/>
          </a:p>
        </p:txBody>
      </p:sp>
    </p:spTree>
    <p:extLst>
      <p:ext uri="{BB962C8B-B14F-4D97-AF65-F5344CB8AC3E}">
        <p14:creationId xmlns:p14="http://schemas.microsoft.com/office/powerpoint/2010/main" val="415555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Prinzip ist bei „Dehnung vor dem Zubettgehen“ gleich.</a:t>
            </a:r>
          </a:p>
        </p:txBody>
      </p:sp>
      <p:sp>
        <p:nvSpPr>
          <p:cNvPr id="4" name="Datumsplatzhalter 3"/>
          <p:cNvSpPr>
            <a:spLocks noGrp="1"/>
          </p:cNvSpPr>
          <p:nvPr>
            <p:ph type="dt" idx="1"/>
          </p:nvPr>
        </p:nvSpPr>
        <p:spPr/>
        <p:txBody>
          <a:bodyPr/>
          <a:lstStyle/>
          <a:p>
            <a:pPr rtl="0"/>
            <a:fld id="{B467D805-1C31-4BBA-A53F-C17233A7B42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55</a:t>
            </a:fld>
            <a:endParaRPr lang="en-US"/>
          </a:p>
        </p:txBody>
      </p:sp>
    </p:spTree>
    <p:extLst>
      <p:ext uri="{BB962C8B-B14F-4D97-AF65-F5344CB8AC3E}">
        <p14:creationId xmlns:p14="http://schemas.microsoft.com/office/powerpoint/2010/main" val="4203054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Prinzip ist bei „Dehnung von Nacken und Schultern“ gleich.</a:t>
            </a:r>
          </a:p>
          <a:p>
            <a:endParaRPr lang="de-DE" dirty="0"/>
          </a:p>
        </p:txBody>
      </p:sp>
      <p:sp>
        <p:nvSpPr>
          <p:cNvPr id="4" name="Datumsplatzhalter 3"/>
          <p:cNvSpPr>
            <a:spLocks noGrp="1"/>
          </p:cNvSpPr>
          <p:nvPr>
            <p:ph type="dt" idx="1"/>
          </p:nvPr>
        </p:nvSpPr>
        <p:spPr/>
        <p:txBody>
          <a:bodyPr/>
          <a:lstStyle/>
          <a:p>
            <a:pPr rtl="0"/>
            <a:fld id="{B371E4DE-719D-403D-9F46-F28216D18BF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56</a:t>
            </a:fld>
            <a:endParaRPr lang="en-US"/>
          </a:p>
        </p:txBody>
      </p:sp>
    </p:spTree>
    <p:extLst>
      <p:ext uri="{BB962C8B-B14F-4D97-AF65-F5344CB8AC3E}">
        <p14:creationId xmlns:p14="http://schemas.microsoft.com/office/powerpoint/2010/main" val="1148168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Funktionen im System aus Sicht des Endbenutzers besser zu erläutern, wurden für die Funktionen weitere Use Cases angelegt.</a:t>
            </a:r>
          </a:p>
          <a:p>
            <a:r>
              <a:rPr lang="de-DE" dirty="0"/>
              <a:t>Hier findet man das Use Case für die Registrierung. </a:t>
            </a:r>
          </a:p>
          <a:p>
            <a:r>
              <a:rPr lang="de-DE" dirty="0"/>
              <a:t>Damit sich der Endbenutzer registrieren kann, muss er seinen Vornamen, Nachnamen, seine E-Mail Adresse, sowie sein Passwort angeben.</a:t>
            </a:r>
          </a:p>
          <a:p>
            <a:r>
              <a:rPr lang="de-DE" dirty="0"/>
              <a:t>Durch diese Angaben, kann der Endbenutzer einen Account erstellen. Der Account wird dann in der Datenbank angelegt.</a:t>
            </a:r>
          </a:p>
          <a:p>
            <a:r>
              <a:rPr lang="de-DE" dirty="0"/>
              <a:t>Ebenso kann der Endnutzer die eingegebenen Daten beim registrieren zurücksetzen.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3815494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Verlauf klicken öffnet sich ein Dropdown Menü mit 2 Unterpunkten. </a:t>
            </a:r>
          </a:p>
        </p:txBody>
      </p:sp>
      <p:sp>
        <p:nvSpPr>
          <p:cNvPr id="4" name="Datumsplatzhalter 3"/>
          <p:cNvSpPr>
            <a:spLocks noGrp="1"/>
          </p:cNvSpPr>
          <p:nvPr>
            <p:ph type="dt" idx="1"/>
          </p:nvPr>
        </p:nvSpPr>
        <p:spPr/>
        <p:txBody>
          <a:bodyPr/>
          <a:lstStyle/>
          <a:p>
            <a:pPr rtl="0"/>
            <a:fld id="{F3235F76-CAEC-4520-A67E-BA4D7208DF9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57</a:t>
            </a:fld>
            <a:endParaRPr lang="en-US"/>
          </a:p>
        </p:txBody>
      </p:sp>
    </p:spTree>
    <p:extLst>
      <p:ext uri="{BB962C8B-B14F-4D97-AF65-F5344CB8AC3E}">
        <p14:creationId xmlns:p14="http://schemas.microsoft.com/office/powerpoint/2010/main" val="28743136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„Zum Verlauf“ klicken, landen Sie im Verlauf und können Ihre Auswertungen/ Statistiken sehen.</a:t>
            </a:r>
          </a:p>
        </p:txBody>
      </p:sp>
      <p:sp>
        <p:nvSpPr>
          <p:cNvPr id="4" name="Datumsplatzhalter 3"/>
          <p:cNvSpPr>
            <a:spLocks noGrp="1"/>
          </p:cNvSpPr>
          <p:nvPr>
            <p:ph type="dt" idx="1"/>
          </p:nvPr>
        </p:nvSpPr>
        <p:spPr/>
        <p:txBody>
          <a:bodyPr/>
          <a:lstStyle/>
          <a:p>
            <a:pPr rtl="0"/>
            <a:fld id="{46C77CEA-9CE4-4562-BB5B-72AA1B02F63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58</a:t>
            </a:fld>
            <a:endParaRPr lang="en-US"/>
          </a:p>
        </p:txBody>
      </p:sp>
    </p:spTree>
    <p:extLst>
      <p:ext uri="{BB962C8B-B14F-4D97-AF65-F5344CB8AC3E}">
        <p14:creationId xmlns:p14="http://schemas.microsoft.com/office/powerpoint/2010/main" val="611319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„Monatliche Befragung“ klicken, landen Sie direkt bei der Umfrage an den der Endnutzer einmal im Monat teilnehmen soll.</a:t>
            </a:r>
          </a:p>
          <a:p>
            <a:r>
              <a:rPr lang="de-DE" dirty="0"/>
              <a:t>Dies haben wir mit in den Punkt „Verlauf“ und nicht mit auf die Startseite geschrieben, da der Endnutzer immer 1x monatlich an der Umfrage teilnehmen muss.</a:t>
            </a:r>
          </a:p>
        </p:txBody>
      </p:sp>
      <p:sp>
        <p:nvSpPr>
          <p:cNvPr id="4" name="Datumsplatzhalter 3"/>
          <p:cNvSpPr>
            <a:spLocks noGrp="1"/>
          </p:cNvSpPr>
          <p:nvPr>
            <p:ph type="dt" idx="1"/>
          </p:nvPr>
        </p:nvSpPr>
        <p:spPr/>
        <p:txBody>
          <a:bodyPr/>
          <a:lstStyle/>
          <a:p>
            <a:pPr rtl="0"/>
            <a:fld id="{AE406DDE-A7C7-46E0-AE6A-0F9F7FA70AB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59</a:t>
            </a:fld>
            <a:endParaRPr lang="en-US"/>
          </a:p>
        </p:txBody>
      </p:sp>
    </p:spTree>
    <p:extLst>
      <p:ext uri="{BB962C8B-B14F-4D97-AF65-F5344CB8AC3E}">
        <p14:creationId xmlns:p14="http://schemas.microsoft.com/office/powerpoint/2010/main" val="12954743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dem Hamburger Button befinden sich weitere Funktionen, die von dem Endnutzer nicht so häufig wie die anderen aufgerufen werden müssen.</a:t>
            </a:r>
          </a:p>
        </p:txBody>
      </p:sp>
      <p:sp>
        <p:nvSpPr>
          <p:cNvPr id="4" name="Datumsplatzhalter 3"/>
          <p:cNvSpPr>
            <a:spLocks noGrp="1"/>
          </p:cNvSpPr>
          <p:nvPr>
            <p:ph type="dt" idx="1"/>
          </p:nvPr>
        </p:nvSpPr>
        <p:spPr/>
        <p:txBody>
          <a:bodyPr/>
          <a:lstStyle/>
          <a:p>
            <a:pPr rtl="0"/>
            <a:fld id="{A962B5EE-5D53-449E-888A-F49D46289B5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60</a:t>
            </a:fld>
            <a:endParaRPr lang="en-US"/>
          </a:p>
        </p:txBody>
      </p:sp>
    </p:spTree>
    <p:extLst>
      <p:ext uri="{BB962C8B-B14F-4D97-AF65-F5344CB8AC3E}">
        <p14:creationId xmlns:p14="http://schemas.microsoft.com/office/powerpoint/2010/main" val="360082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den Hamburger Button „☰“ öffnet sich ein Overlay, dort wurden alle anderen Funktionen wie Support, Einstellungen und Abmelden hinterlegt. Das sind die Funktionen die nicht so häufig genutzt werden und wurden deshalb separat verschachtelt. Außerdem sind sie dadurch auch leichter zu finden. Denn wenn alle Funktionen an einer Stelle sind, wird es plötzlich wieder unübersichtlich. </a:t>
            </a:r>
          </a:p>
          <a:p>
            <a:r>
              <a:rPr lang="de-DE" dirty="0"/>
              <a:t>Hier wurde für den Widererkennungswert, die Farbe von unserem Header gewählt. Die Schrift ist in einem Grau gewählt. </a:t>
            </a:r>
          </a:p>
        </p:txBody>
      </p:sp>
      <p:sp>
        <p:nvSpPr>
          <p:cNvPr id="4" name="Datumsplatzhalter 3"/>
          <p:cNvSpPr>
            <a:spLocks noGrp="1"/>
          </p:cNvSpPr>
          <p:nvPr>
            <p:ph type="dt" idx="1"/>
          </p:nvPr>
        </p:nvSpPr>
        <p:spPr/>
        <p:txBody>
          <a:bodyPr/>
          <a:lstStyle/>
          <a:p>
            <a:pPr rtl="0"/>
            <a:fld id="{94BCB627-67D9-45AB-A52B-9DFDC33C070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61</a:t>
            </a:fld>
            <a:endParaRPr lang="en-US"/>
          </a:p>
        </p:txBody>
      </p:sp>
    </p:spTree>
    <p:extLst>
      <p:ext uri="{BB962C8B-B14F-4D97-AF65-F5344CB8AC3E}">
        <p14:creationId xmlns:p14="http://schemas.microsoft.com/office/powerpoint/2010/main" val="19405106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seiner Maus über die Funktionen wischt, werden sie heller. Somit, weiß man immer, wo man sich mit der Maus befindet.</a:t>
            </a:r>
          </a:p>
          <a:p>
            <a:r>
              <a:rPr lang="de-DE" dirty="0"/>
              <a:t>Der Endnutzer bekommt so einen bessere Überblick und es ist für den Endnutzer einfacher die Funktionen im Hamburger Button zu bedienen.</a:t>
            </a:r>
          </a:p>
          <a:p>
            <a:r>
              <a:rPr lang="de-DE" dirty="0"/>
              <a:t>Zudem kann der Endnutzer diese Ansicht verlassen/ den Overlay schließen in dem er oben rechts auf „</a:t>
            </a:r>
            <a:r>
              <a:rPr lang="de-DE" b="0" i="0" dirty="0">
                <a:solidFill>
                  <a:srgbClr val="242729"/>
                </a:solidFill>
                <a:effectLst/>
                <a:latin typeface="Consolas" panose="020B0609020204030204" pitchFamily="49" charset="0"/>
              </a:rPr>
              <a:t>×</a:t>
            </a:r>
            <a:r>
              <a:rPr lang="de-DE" dirty="0"/>
              <a:t>“ klickt.</a:t>
            </a:r>
          </a:p>
        </p:txBody>
      </p:sp>
      <p:sp>
        <p:nvSpPr>
          <p:cNvPr id="4" name="Datumsplatzhalter 3"/>
          <p:cNvSpPr>
            <a:spLocks noGrp="1"/>
          </p:cNvSpPr>
          <p:nvPr>
            <p:ph type="dt" idx="1"/>
          </p:nvPr>
        </p:nvSpPr>
        <p:spPr/>
        <p:txBody>
          <a:bodyPr/>
          <a:lstStyle/>
          <a:p>
            <a:pPr rtl="0"/>
            <a:fld id="{C8488E26-7EE5-4CEA-BF31-0E16D30BD5F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62</a:t>
            </a:fld>
            <a:endParaRPr lang="en-US"/>
          </a:p>
        </p:txBody>
      </p:sp>
    </p:spTree>
    <p:extLst>
      <p:ext uri="{BB962C8B-B14F-4D97-AF65-F5344CB8AC3E}">
        <p14:creationId xmlns:p14="http://schemas.microsoft.com/office/powerpoint/2010/main" val="42000116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befinden sich Hörbücher/ Musik/ ASMR und Übungen. Die Seite haben wir angelegt, da dies alles Kategorien sind, die dem Endnutzer beim Entspannen helfen.</a:t>
            </a:r>
          </a:p>
        </p:txBody>
      </p:sp>
      <p:sp>
        <p:nvSpPr>
          <p:cNvPr id="4" name="Datumsplatzhalter 3"/>
          <p:cNvSpPr>
            <a:spLocks noGrp="1"/>
          </p:cNvSpPr>
          <p:nvPr>
            <p:ph type="dt" idx="1"/>
          </p:nvPr>
        </p:nvSpPr>
        <p:spPr/>
        <p:txBody>
          <a:bodyPr/>
          <a:lstStyle/>
          <a:p>
            <a:pPr rtl="0"/>
            <a:fld id="{D47B92E4-0F5E-4C23-B405-3D075A6B4C7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63</a:t>
            </a:fld>
            <a:endParaRPr lang="en-US"/>
          </a:p>
        </p:txBody>
      </p:sp>
    </p:spTree>
    <p:extLst>
      <p:ext uri="{BB962C8B-B14F-4D97-AF65-F5344CB8AC3E}">
        <p14:creationId xmlns:p14="http://schemas.microsoft.com/office/powerpoint/2010/main" val="1563048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dem Menüpunkt „Entspannen“ -&gt; „Zum Entspannen“ auswählt, gelangt er in diese Ansicht. Hier haben wir ein Video anstatt eines Titelbildes. Auf dem Video befindet sich die Überschrift der Seite. Dort drunter noch ein kleiner Satz. Auch der ist wieder dafür da, den Endnutzer zu motivieren, mal zu entspannen und Übungen zu machen. Dort sieht man wie sich die Wellen bewegen, dies entspannt schon beim Anblick auf den Titel „Entspannen“. Es gibt dem Endnutzer das Gefühl, dass Sie jetzt auf der richtigen Seite gelandet sind. Auf Wunsch kann der Endnutzer das Audio auf dem Video einschalten, da hört man das Geräusch der Wellen und es startet schon ein ASMR auf der Seite. Da es vielleicht nicht jedem Endnutzer gefallen könnte, ist die Audio für das Video automatisch </a:t>
            </a:r>
            <a:r>
              <a:rPr lang="de-DE" dirty="0" err="1"/>
              <a:t>gestummt</a:t>
            </a:r>
            <a:r>
              <a:rPr lang="de-DE" dirty="0"/>
              <a:t>, wenn man die Seite öffnet.</a:t>
            </a:r>
          </a:p>
          <a:p>
            <a:endParaRPr lang="de-DE" dirty="0"/>
          </a:p>
          <a:p>
            <a:endParaRPr lang="de-DE" dirty="0"/>
          </a:p>
        </p:txBody>
      </p:sp>
      <p:sp>
        <p:nvSpPr>
          <p:cNvPr id="4" name="Datumsplatzhalter 3"/>
          <p:cNvSpPr>
            <a:spLocks noGrp="1"/>
          </p:cNvSpPr>
          <p:nvPr>
            <p:ph type="dt" idx="1"/>
          </p:nvPr>
        </p:nvSpPr>
        <p:spPr/>
        <p:txBody>
          <a:bodyPr/>
          <a:lstStyle/>
          <a:p>
            <a:pPr rtl="0"/>
            <a:fld id="{1B40F4FC-FC3E-4483-AB61-1250B4C47EA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64</a:t>
            </a:fld>
            <a:endParaRPr lang="en-US"/>
          </a:p>
        </p:txBody>
      </p:sp>
    </p:spTree>
    <p:extLst>
      <p:ext uri="{BB962C8B-B14F-4D97-AF65-F5344CB8AC3E}">
        <p14:creationId xmlns:p14="http://schemas.microsoft.com/office/powerpoint/2010/main" val="31299005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man auf der Seite runterscrollt erscheinen schon die Überschriften. Die Grafiken für Hörbücher, Musik, ASMR und Übungen haben wir selber entworfen. Hierfür haben wir uns für verschiedene Farben und Icons entschieden, damit Sie mehr auffallen und man direkt weiß, um was es sich handelt.</a:t>
            </a:r>
          </a:p>
          <a:p>
            <a:endParaRPr lang="de-DE" dirty="0"/>
          </a:p>
        </p:txBody>
      </p:sp>
      <p:sp>
        <p:nvSpPr>
          <p:cNvPr id="4" name="Datumsplatzhalter 3"/>
          <p:cNvSpPr>
            <a:spLocks noGrp="1"/>
          </p:cNvSpPr>
          <p:nvPr>
            <p:ph type="dt" idx="1"/>
          </p:nvPr>
        </p:nvSpPr>
        <p:spPr/>
        <p:txBody>
          <a:bodyPr/>
          <a:lstStyle/>
          <a:p>
            <a:pPr rtl="0"/>
            <a:fld id="{A3F9A30C-AB6F-43A7-B3D0-12D86864575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65</a:t>
            </a:fld>
            <a:endParaRPr lang="en-US"/>
          </a:p>
        </p:txBody>
      </p:sp>
    </p:spTree>
    <p:extLst>
      <p:ext uri="{BB962C8B-B14F-4D97-AF65-F5344CB8AC3E}">
        <p14:creationId xmlns:p14="http://schemas.microsoft.com/office/powerpoint/2010/main" val="8139014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Hörbücher finden Sie links zu kostenpflichtigen oder kostenfreien Seiten die Hörbücher anbieten. Da die Hörbücher und Lieder nicht uns gehören, haben wir uns dazu entschieden, dem Endnutzer Optionen aufzulisten, wo er sich die Hörbücher/Musik/ASMR anhören kann. So kann er sich seine eigene Playlist nach Geschmack erstellen. Neben den Bildern sind Pfeile, wenn man drauf klickt werden weitere Optionen angezeigt wie </a:t>
            </a:r>
            <a:r>
              <a:rPr lang="de-DE" dirty="0" err="1"/>
              <a:t>Audible</a:t>
            </a:r>
            <a:r>
              <a:rPr lang="de-DE" dirty="0"/>
              <a:t>, Spotify, </a:t>
            </a:r>
            <a:r>
              <a:rPr lang="de-DE" dirty="0" err="1"/>
              <a:t>uvm</a:t>
            </a:r>
            <a:r>
              <a:rPr lang="de-DE" dirty="0"/>
              <a:t>.</a:t>
            </a:r>
            <a:br>
              <a:rPr lang="de-DE" dirty="0"/>
            </a:br>
            <a:r>
              <a:rPr lang="de-DE" dirty="0"/>
              <a:t>Die Punkte dort drunter geben an, auf welcher Option man sich gerade befindet. Der Endnutzer hat so eine besser Orientierung und weiß direkt wie viele verschiedene Optionen zur Verfügung gestellt werden.</a:t>
            </a:r>
            <a:br>
              <a:rPr lang="de-DE" dirty="0"/>
            </a:br>
            <a:r>
              <a:rPr lang="de-DE" dirty="0"/>
              <a:t>Bei klick auf die jeweilige Option wird man an die App/Webseite weitergeleitet.</a:t>
            </a:r>
          </a:p>
        </p:txBody>
      </p:sp>
      <p:sp>
        <p:nvSpPr>
          <p:cNvPr id="4" name="Datumsplatzhalter 3"/>
          <p:cNvSpPr>
            <a:spLocks noGrp="1"/>
          </p:cNvSpPr>
          <p:nvPr>
            <p:ph type="dt" idx="1"/>
          </p:nvPr>
        </p:nvSpPr>
        <p:spPr/>
        <p:txBody>
          <a:bodyPr/>
          <a:lstStyle/>
          <a:p>
            <a:pPr rtl="0"/>
            <a:fld id="{0F295E14-5F3C-4649-A157-E3F77A04AF9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66</a:t>
            </a:fld>
            <a:endParaRPr lang="en-US"/>
          </a:p>
        </p:txBody>
      </p:sp>
    </p:spTree>
    <p:extLst>
      <p:ext uri="{BB962C8B-B14F-4D97-AF65-F5344CB8AC3E}">
        <p14:creationId xmlns:p14="http://schemas.microsoft.com/office/powerpoint/2010/main" val="102524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Login. </a:t>
            </a:r>
          </a:p>
          <a:p>
            <a:r>
              <a:rPr lang="de-DE" dirty="0"/>
              <a:t>Damit sich der Endbenutzer in seinen Account einloggen kann, muss er registriert sein. Er muss beim Login seine E-Mail Adresse, sowie sein Passwort angeben.</a:t>
            </a:r>
          </a:p>
          <a:p>
            <a:r>
              <a:rPr lang="de-DE" dirty="0"/>
              <a:t>Durch diese Angaben, wird in der Datenbank geschaut, ob die Daten vorhanden sind. Sind diese vorhanden kann sich der Endbenutzer in seinen Account einloggen. Ebenso kann der Endnutzer auf „Passwort vergessen“ gehen, damit sich dieser wieder anmelden kann, falls er sein Passwort mal vergessen sollte.</a:t>
            </a:r>
            <a:br>
              <a:rPr lang="de-DE" dirty="0"/>
            </a:br>
            <a:r>
              <a:rPr lang="de-DE" dirty="0"/>
              <a:t>Wenn der User eingeloggt ist, kann sich dieser natürlich auch wieder ausloggen.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4655943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Musik haben wir auch ein paar Optionen bereitgestellt. Darunter </a:t>
            </a:r>
            <a:r>
              <a:rPr lang="de-DE" dirty="0" err="1"/>
              <a:t>Youtube</a:t>
            </a:r>
            <a:r>
              <a:rPr lang="de-DE" dirty="0"/>
              <a:t>, Spotify, Deezer, </a:t>
            </a:r>
            <a:r>
              <a:rPr lang="de-DE" dirty="0" err="1"/>
              <a:t>uvm</a:t>
            </a:r>
            <a:r>
              <a:rPr lang="de-DE" dirty="0"/>
              <a:t>. </a:t>
            </a:r>
          </a:p>
          <a:p>
            <a:r>
              <a:rPr lang="de-DE" dirty="0"/>
              <a:t>Hinter den Bildern verbirgt sich ein link. Sobald Sie drauf klicken gelangen Sie auf die jeweilige Hauptseite und können sich dort anmelden oder auch registrieren.</a:t>
            </a:r>
          </a:p>
        </p:txBody>
      </p:sp>
      <p:sp>
        <p:nvSpPr>
          <p:cNvPr id="4" name="Datumsplatzhalter 3"/>
          <p:cNvSpPr>
            <a:spLocks noGrp="1"/>
          </p:cNvSpPr>
          <p:nvPr>
            <p:ph type="dt" idx="1"/>
          </p:nvPr>
        </p:nvSpPr>
        <p:spPr/>
        <p:txBody>
          <a:bodyPr/>
          <a:lstStyle/>
          <a:p>
            <a:pPr rtl="0"/>
            <a:fld id="{522F95D3-E8EA-4660-A11A-3878CD2DE88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67</a:t>
            </a:fld>
            <a:endParaRPr lang="en-US"/>
          </a:p>
        </p:txBody>
      </p:sp>
    </p:spTree>
    <p:extLst>
      <p:ext uri="{BB962C8B-B14F-4D97-AF65-F5344CB8AC3E}">
        <p14:creationId xmlns:p14="http://schemas.microsoft.com/office/powerpoint/2010/main" val="2245314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Gleiches Prinzip wie bei Hörbuch und Musik.</a:t>
            </a:r>
          </a:p>
        </p:txBody>
      </p:sp>
      <p:sp>
        <p:nvSpPr>
          <p:cNvPr id="4" name="Datumsplatzhalter 3"/>
          <p:cNvSpPr>
            <a:spLocks noGrp="1"/>
          </p:cNvSpPr>
          <p:nvPr>
            <p:ph type="dt" idx="1"/>
          </p:nvPr>
        </p:nvSpPr>
        <p:spPr/>
        <p:txBody>
          <a:bodyPr/>
          <a:lstStyle/>
          <a:p>
            <a:pPr rtl="0"/>
            <a:fld id="{DCC4E511-3755-44E8-875C-5290858BE31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68</a:t>
            </a:fld>
            <a:endParaRPr lang="en-US"/>
          </a:p>
        </p:txBody>
      </p:sp>
    </p:spTree>
    <p:extLst>
      <p:ext uri="{BB962C8B-B14F-4D97-AF65-F5344CB8AC3E}">
        <p14:creationId xmlns:p14="http://schemas.microsoft.com/office/powerpoint/2010/main" val="25053503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Übungen haben wir auch eine Art </a:t>
            </a:r>
            <a:r>
              <a:rPr lang="de-DE" sz="1200" kern="1200" dirty="0">
                <a:solidFill>
                  <a:schemeClr val="tx1"/>
                </a:solidFill>
                <a:latin typeface="+mn-lt"/>
                <a:ea typeface="+mn-ea"/>
                <a:cs typeface="+mn-cs"/>
              </a:rPr>
              <a:t>Bilderkarussell gemacht, die man auf einem klick auf die Pfeile rechts und links neben dem Bild,  steuern kann. Die Titelbilder wurden hier wieder von uns Entworfen. Auf den Bildern steht die Überschrift, Dauer und Anzahl der Übungen.</a:t>
            </a:r>
          </a:p>
        </p:txBody>
      </p:sp>
      <p:sp>
        <p:nvSpPr>
          <p:cNvPr id="4" name="Datumsplatzhalter 3"/>
          <p:cNvSpPr>
            <a:spLocks noGrp="1"/>
          </p:cNvSpPr>
          <p:nvPr>
            <p:ph type="dt" idx="1"/>
          </p:nvPr>
        </p:nvSpPr>
        <p:spPr/>
        <p:txBody>
          <a:bodyPr/>
          <a:lstStyle/>
          <a:p>
            <a:pPr rtl="0"/>
            <a:fld id="{67DBA2DE-9574-4347-8976-8D18032FCAF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69</a:t>
            </a:fld>
            <a:endParaRPr lang="en-US"/>
          </a:p>
        </p:txBody>
      </p:sp>
    </p:spTree>
    <p:extLst>
      <p:ext uri="{BB962C8B-B14F-4D97-AF65-F5344CB8AC3E}">
        <p14:creationId xmlns:p14="http://schemas.microsoft.com/office/powerpoint/2010/main" val="325557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auf eine Übung klickt, öffnet sich diese Seite und dort sieht man, wie die Übung ausgeführt werden soll.</a:t>
            </a:r>
          </a:p>
        </p:txBody>
      </p:sp>
      <p:sp>
        <p:nvSpPr>
          <p:cNvPr id="4" name="Datumsplatzhalter 3"/>
          <p:cNvSpPr>
            <a:spLocks noGrp="1"/>
          </p:cNvSpPr>
          <p:nvPr>
            <p:ph type="dt" idx="1"/>
          </p:nvPr>
        </p:nvSpPr>
        <p:spPr/>
        <p:txBody>
          <a:bodyPr/>
          <a:lstStyle/>
          <a:p>
            <a:pPr rtl="0"/>
            <a:fld id="{630CDA8F-E4A1-4DB5-8188-F0D4338340C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70</a:t>
            </a:fld>
            <a:endParaRPr lang="en-US"/>
          </a:p>
        </p:txBody>
      </p:sp>
    </p:spTree>
    <p:extLst>
      <p:ext uri="{BB962C8B-B14F-4D97-AF65-F5344CB8AC3E}">
        <p14:creationId xmlns:p14="http://schemas.microsoft.com/office/powerpoint/2010/main" val="2179622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Entspannen -&gt; Übungen „Dehnung vor dem Zubettgehen“ ausgewählt hat, landet er in dieser Ansicht. Dort sieht der Endnutzer das von uns Entworfene Titelbild mit Dauer und Anzahl der Übungen. </a:t>
            </a:r>
          </a:p>
          <a:p>
            <a:r>
              <a:rPr lang="de-DE" dirty="0"/>
              <a:t>Die anderen Übungen sind genau so aufgebaut. Nur Atemübung sieht anders aus, da dafür keine Bilder, sondern Text verwendet wurde.</a:t>
            </a:r>
          </a:p>
        </p:txBody>
      </p:sp>
      <p:sp>
        <p:nvSpPr>
          <p:cNvPr id="4" name="Datumsplatzhalter 3"/>
          <p:cNvSpPr>
            <a:spLocks noGrp="1"/>
          </p:cNvSpPr>
          <p:nvPr>
            <p:ph type="dt" idx="1"/>
          </p:nvPr>
        </p:nvSpPr>
        <p:spPr/>
        <p:txBody>
          <a:bodyPr/>
          <a:lstStyle/>
          <a:p>
            <a:pPr rtl="0"/>
            <a:fld id="{5546AFB6-379F-4480-8361-91D6399B172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71</a:t>
            </a:fld>
            <a:endParaRPr lang="en-US"/>
          </a:p>
        </p:txBody>
      </p:sp>
    </p:spTree>
    <p:extLst>
      <p:ext uri="{BB962C8B-B14F-4D97-AF65-F5344CB8AC3E}">
        <p14:creationId xmlns:p14="http://schemas.microsoft.com/office/powerpoint/2010/main" val="42272346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runter scrollt, sieht er schon die erste Übung. Unter der Überschrift sieht er einen </a:t>
            </a:r>
            <a:r>
              <a:rPr lang="de-DE" dirty="0" err="1"/>
              <a:t>Timer</a:t>
            </a:r>
            <a:r>
              <a:rPr lang="de-DE" dirty="0"/>
              <a:t>. Wenn er auf den Button „Starten“ klickt, läuft der </a:t>
            </a:r>
            <a:r>
              <a:rPr lang="de-DE" dirty="0" err="1"/>
              <a:t>Timer</a:t>
            </a:r>
            <a:r>
              <a:rPr lang="de-DE" dirty="0"/>
              <a:t> von 00:20 Sek. runter. Das heißt der Endnutzer hat dann 20 Sekunden Zeit um die vorgegebene Übung nachzumachen.</a:t>
            </a:r>
          </a:p>
          <a:p>
            <a:r>
              <a:rPr lang="de-DE" dirty="0"/>
              <a:t>Die Überschriften sind unter einem rötlichen Hintergrund. Die Farbe passt du den Bildern von den Übungen und auch hier hat der Endnutzer einen besseren Überblick, denn die Überschriften fallen so besser auf.</a:t>
            </a:r>
          </a:p>
        </p:txBody>
      </p:sp>
      <p:sp>
        <p:nvSpPr>
          <p:cNvPr id="4" name="Datumsplatzhalter 3"/>
          <p:cNvSpPr>
            <a:spLocks noGrp="1"/>
          </p:cNvSpPr>
          <p:nvPr>
            <p:ph type="dt" idx="1"/>
          </p:nvPr>
        </p:nvSpPr>
        <p:spPr/>
        <p:txBody>
          <a:bodyPr/>
          <a:lstStyle/>
          <a:p>
            <a:pPr rtl="0"/>
            <a:fld id="{CADE9332-83EA-445C-9ED5-17EACF5ECF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72</a:t>
            </a:fld>
            <a:endParaRPr lang="en-US"/>
          </a:p>
        </p:txBody>
      </p:sp>
    </p:spTree>
    <p:extLst>
      <p:ext uri="{BB962C8B-B14F-4D97-AF65-F5344CB8AC3E}">
        <p14:creationId xmlns:p14="http://schemas.microsoft.com/office/powerpoint/2010/main" val="31336446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mit der oberen Übung fertig ist kann man weiter runterscrollen und die anderen Übungen machen. Insgesamt dauert die Übung 8 Minuten.</a:t>
            </a:r>
          </a:p>
        </p:txBody>
      </p:sp>
      <p:sp>
        <p:nvSpPr>
          <p:cNvPr id="4" name="Datumsplatzhalter 3"/>
          <p:cNvSpPr>
            <a:spLocks noGrp="1"/>
          </p:cNvSpPr>
          <p:nvPr>
            <p:ph type="dt" idx="1"/>
          </p:nvPr>
        </p:nvSpPr>
        <p:spPr/>
        <p:txBody>
          <a:bodyPr/>
          <a:lstStyle/>
          <a:p>
            <a:pPr rtl="0"/>
            <a:fld id="{DD1B1AB1-EB40-4A05-B3C4-79684F76C98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73</a:t>
            </a:fld>
            <a:endParaRPr lang="en-US"/>
          </a:p>
        </p:txBody>
      </p:sp>
    </p:spTree>
    <p:extLst>
      <p:ext uri="{BB962C8B-B14F-4D97-AF65-F5344CB8AC3E}">
        <p14:creationId xmlns:p14="http://schemas.microsoft.com/office/powerpoint/2010/main" val="41689835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8EAD5CF-04C1-4029-9598-95817AD30E8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81</a:t>
            </a:fld>
            <a:endParaRPr lang="en-US"/>
          </a:p>
        </p:txBody>
      </p:sp>
    </p:spTree>
    <p:extLst>
      <p:ext uri="{BB962C8B-B14F-4D97-AF65-F5344CB8AC3E}">
        <p14:creationId xmlns:p14="http://schemas.microsoft.com/office/powerpoint/2010/main" val="20654802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der Endnutzer unter Übungen „Atemübung“ ausgewählt hat, landet er in dieser Ansicht. Dort sieht er wieder das von uns entworfene Titelbild mit Anzahl der Übungen. Hier haben wir eine kleine Inhaltsangabe erstellt. Die ist dafür da, dass sich der Endnutzer eine Atemübung aussuchen kann. Die Überschriften sind in verschiedenen Farben dargestellt. Wenn sich der Endnutzer für eine Übung entschieden hat, muss er einfach nur im Inhaltsverzeichnis auf die Farbe achten. Scrollt er jetzt durch die Seite, muss er nur schauen, wo sich diese Farbe befindet. Der Endnutzer blickt bei der Seite somit besser und schneller durch.</a:t>
            </a:r>
          </a:p>
        </p:txBody>
      </p:sp>
      <p:sp>
        <p:nvSpPr>
          <p:cNvPr id="4" name="Datumsplatzhalter 3"/>
          <p:cNvSpPr>
            <a:spLocks noGrp="1"/>
          </p:cNvSpPr>
          <p:nvPr>
            <p:ph type="dt" idx="1"/>
          </p:nvPr>
        </p:nvSpPr>
        <p:spPr/>
        <p:txBody>
          <a:bodyPr/>
          <a:lstStyle/>
          <a:p>
            <a:pPr rtl="0"/>
            <a:fld id="{A04F2CB9-7100-4536-9D8D-318C4EDEDE1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82</a:t>
            </a:fld>
            <a:endParaRPr lang="en-US"/>
          </a:p>
        </p:txBody>
      </p:sp>
    </p:spTree>
    <p:extLst>
      <p:ext uri="{BB962C8B-B14F-4D97-AF65-F5344CB8AC3E}">
        <p14:creationId xmlns:p14="http://schemas.microsoft.com/office/powerpoint/2010/main" val="13002556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Sie sehen sind die Überschriften unten alle so gefärbt wie oben in der Inhaltsangabe. So kann man die Punkte schneller zuordnen und hat eine bessere Übersicht. Die Übungen wurden als Texte verfasst. Hier wird dem Endnutzer Schritt für Schritt beschrieben, wie man richtig Atmet.</a:t>
            </a:r>
          </a:p>
          <a:p>
            <a:endParaRPr lang="de-DE" dirty="0"/>
          </a:p>
        </p:txBody>
      </p:sp>
      <p:sp>
        <p:nvSpPr>
          <p:cNvPr id="4" name="Datumsplatzhalter 3"/>
          <p:cNvSpPr>
            <a:spLocks noGrp="1"/>
          </p:cNvSpPr>
          <p:nvPr>
            <p:ph type="dt" idx="1"/>
          </p:nvPr>
        </p:nvSpPr>
        <p:spPr/>
        <p:txBody>
          <a:bodyPr/>
          <a:lstStyle/>
          <a:p>
            <a:pPr rtl="0"/>
            <a:fld id="{A77E2D9F-AFB6-4F87-A022-D63CD558DF9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83</a:t>
            </a:fld>
            <a:endParaRPr lang="en-US"/>
          </a:p>
        </p:txBody>
      </p:sp>
    </p:spTree>
    <p:extLst>
      <p:ext uri="{BB962C8B-B14F-4D97-AF65-F5344CB8AC3E}">
        <p14:creationId xmlns:p14="http://schemas.microsoft.com/office/powerpoint/2010/main" val="1377258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Kontoeinstellungen. In den Kontoeinstellungen kann der Endbenutzer seinen Account löschen, falls der daran kein Interesse mehr hat.</a:t>
            </a:r>
          </a:p>
          <a:p>
            <a:r>
              <a:rPr lang="de-DE" dirty="0"/>
              <a:t>Um den Account zu löschen, muss dieser einfach nur auf einen Button klicken, womit er bestätigt, dass der Account gelöscht wird.</a:t>
            </a:r>
            <a:br>
              <a:rPr lang="de-DE" dirty="0"/>
            </a:br>
            <a:r>
              <a:rPr lang="de-DE" dirty="0"/>
              <a:t>Wird die Bestätigung von dem Endnutzer gewählt, wird ebenfalls sein Eintrag in der Datenbank gelöscht.</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a:t>
            </a:fld>
            <a:endParaRPr lang="en-US"/>
          </a:p>
        </p:txBody>
      </p:sp>
    </p:spTree>
    <p:extLst>
      <p:ext uri="{BB962C8B-B14F-4D97-AF65-F5344CB8AC3E}">
        <p14:creationId xmlns:p14="http://schemas.microsoft.com/office/powerpoint/2010/main" val="601328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6FB8CDCC-DAAF-416D-9B1B-B98C5BEE715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84</a:t>
            </a:fld>
            <a:endParaRPr lang="en-US"/>
          </a:p>
        </p:txBody>
      </p:sp>
    </p:spTree>
    <p:extLst>
      <p:ext uri="{BB962C8B-B14F-4D97-AF65-F5344CB8AC3E}">
        <p14:creationId xmlns:p14="http://schemas.microsoft.com/office/powerpoint/2010/main" val="206242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Atemübungen haben wir von einer anderen Webseite, deswegen haben wir diesen nochmal ganz unten in der Seite verlinkt.</a:t>
            </a:r>
          </a:p>
        </p:txBody>
      </p:sp>
      <p:sp>
        <p:nvSpPr>
          <p:cNvPr id="4" name="Datumsplatzhalter 3"/>
          <p:cNvSpPr>
            <a:spLocks noGrp="1"/>
          </p:cNvSpPr>
          <p:nvPr>
            <p:ph type="dt" idx="1"/>
          </p:nvPr>
        </p:nvSpPr>
        <p:spPr/>
        <p:txBody>
          <a:bodyPr/>
          <a:lstStyle/>
          <a:p>
            <a:pPr rtl="0"/>
            <a:fld id="{10D0FDA9-B2C3-494E-98C4-5BDD1EA6C77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85</a:t>
            </a:fld>
            <a:endParaRPr lang="en-US"/>
          </a:p>
        </p:txBody>
      </p:sp>
    </p:spTree>
    <p:extLst>
      <p:ext uri="{BB962C8B-B14F-4D97-AF65-F5344CB8AC3E}">
        <p14:creationId xmlns:p14="http://schemas.microsoft.com/office/powerpoint/2010/main" val="32574181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kann sich der Endnutzer die Auswertungen für die tägliche Befragung, monatliche Befragung und sein Trinkverhalten anzeigen lassen.</a:t>
            </a:r>
          </a:p>
        </p:txBody>
      </p:sp>
      <p:sp>
        <p:nvSpPr>
          <p:cNvPr id="4" name="Datumsplatzhalter 3"/>
          <p:cNvSpPr>
            <a:spLocks noGrp="1"/>
          </p:cNvSpPr>
          <p:nvPr>
            <p:ph type="dt" idx="1"/>
          </p:nvPr>
        </p:nvSpPr>
        <p:spPr/>
        <p:txBody>
          <a:bodyPr/>
          <a:lstStyle/>
          <a:p>
            <a:pPr rtl="0"/>
            <a:fld id="{11581B82-A6A0-4477-961A-660FCA653C3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86</a:t>
            </a:fld>
            <a:endParaRPr lang="en-US"/>
          </a:p>
        </p:txBody>
      </p:sp>
    </p:spTree>
    <p:extLst>
      <p:ext uri="{BB962C8B-B14F-4D97-AF65-F5344CB8AC3E}">
        <p14:creationId xmlns:p14="http://schemas.microsoft.com/office/powerpoint/2010/main" val="35442473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wird dem Endnutzer seine wöchentliche/ monatliche Auswertung, sowie sein Trinkverhalten graphisch dargestellt. Die Auswertungen kann man anhand der Befragungen morgens und abends und dem der Umfragen am Ende des Monats ermitteln. Wenn der Endnutzer laut den Umfragen als gestresst eingestuft wird, sinkt seine Kurve im Graph runter in den roten Bereich. Sobald die Werte positiv eingestuft werden, geht die Kurve hoch in den grünen Bereich. Hier in dem Graphen können wir sehen, dass der Endnutzer z.B., nicht besonders gut in die Woche gestartet ist, aber gegen Ende der Woche wieder etwas Ruhe gefunden hat, denn die Kurve steigt in den grünen Bereich. </a:t>
            </a:r>
          </a:p>
          <a:p>
            <a:r>
              <a:rPr lang="de-DE" dirty="0"/>
              <a:t>Der Tag, wo die Kurve am höchsten war, wird anders farbig dargestellt. Der Endnutzer wird so motiviert, weiterzumachen wie an dem Tag.</a:t>
            </a:r>
          </a:p>
        </p:txBody>
      </p:sp>
      <p:sp>
        <p:nvSpPr>
          <p:cNvPr id="4" name="Datumsplatzhalter 3"/>
          <p:cNvSpPr>
            <a:spLocks noGrp="1"/>
          </p:cNvSpPr>
          <p:nvPr>
            <p:ph type="dt" idx="1"/>
          </p:nvPr>
        </p:nvSpPr>
        <p:spPr/>
        <p:txBody>
          <a:bodyPr/>
          <a:lstStyle/>
          <a:p>
            <a:pPr rtl="0"/>
            <a:fld id="{649437A3-C0AE-4BE3-9AB6-7F4F0E2CFEF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87</a:t>
            </a:fld>
            <a:endParaRPr lang="en-US"/>
          </a:p>
        </p:txBody>
      </p:sp>
    </p:spTree>
    <p:extLst>
      <p:ext uri="{BB962C8B-B14F-4D97-AF65-F5344CB8AC3E}">
        <p14:creationId xmlns:p14="http://schemas.microsoft.com/office/powerpoint/2010/main" val="24123819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in dem monatlichen Verlauf können wir sehen, dass der Endnutzer dieser Anwendung Januar bis Ende März eine Stressige Phase hatte, der sich aber ab April aber wieder verbessert hat. Es ist auch für den Endnutzer schön zu sehen, wie man sich mit der Zeit entwickelt hat.</a:t>
            </a:r>
          </a:p>
        </p:txBody>
      </p:sp>
      <p:sp>
        <p:nvSpPr>
          <p:cNvPr id="4" name="Datumsplatzhalter 3"/>
          <p:cNvSpPr>
            <a:spLocks noGrp="1"/>
          </p:cNvSpPr>
          <p:nvPr>
            <p:ph type="dt" idx="1"/>
          </p:nvPr>
        </p:nvSpPr>
        <p:spPr/>
        <p:txBody>
          <a:bodyPr/>
          <a:lstStyle/>
          <a:p>
            <a:pPr rtl="0"/>
            <a:fld id="{3A758403-F21A-4560-944D-636EF9697A1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88</a:t>
            </a:fld>
            <a:endParaRPr lang="en-US"/>
          </a:p>
        </p:txBody>
      </p:sp>
    </p:spTree>
    <p:extLst>
      <p:ext uri="{BB962C8B-B14F-4D97-AF65-F5344CB8AC3E}">
        <p14:creationId xmlns:p14="http://schemas.microsoft.com/office/powerpoint/2010/main" val="33679520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der Endnutzer täglich seine getrunkenen Liter angibt, können wir für ihn eine Grafik aufstellen, wo man nachverfolgen kann, ob man denn wirklich regelmäßig hydriert ist. In diesem Beispiel sehen wir, dass der Endnutzer am Anfang der Woche scheinbar das Trinken vernachlässigt, aber diese Angewohnheit nach paar Tagen verbessert. Diese Grafik könnte den Endnutzer auch Motivieren oder auch daran Erinnern wieder mehr Wasser zu trinken.</a:t>
            </a:r>
          </a:p>
        </p:txBody>
      </p:sp>
      <p:sp>
        <p:nvSpPr>
          <p:cNvPr id="4" name="Datumsplatzhalter 3"/>
          <p:cNvSpPr>
            <a:spLocks noGrp="1"/>
          </p:cNvSpPr>
          <p:nvPr>
            <p:ph type="dt" idx="1"/>
          </p:nvPr>
        </p:nvSpPr>
        <p:spPr/>
        <p:txBody>
          <a:bodyPr/>
          <a:lstStyle/>
          <a:p>
            <a:pPr rtl="0"/>
            <a:fld id="{C059FD4B-BFA5-4DC5-A6B5-5A3878A0708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89</a:t>
            </a:fld>
            <a:endParaRPr lang="en-US"/>
          </a:p>
        </p:txBody>
      </p:sp>
    </p:spTree>
    <p:extLst>
      <p:ext uri="{BB962C8B-B14F-4D97-AF65-F5344CB8AC3E}">
        <p14:creationId xmlns:p14="http://schemas.microsoft.com/office/powerpoint/2010/main" val="26899639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Befragung hilft dabei zu schauen, wie es dem Endnutzer von Monat zu Monat geht.</a:t>
            </a:r>
          </a:p>
        </p:txBody>
      </p:sp>
      <p:sp>
        <p:nvSpPr>
          <p:cNvPr id="4" name="Datumsplatzhalter 3"/>
          <p:cNvSpPr>
            <a:spLocks noGrp="1"/>
          </p:cNvSpPr>
          <p:nvPr>
            <p:ph type="dt" idx="1"/>
          </p:nvPr>
        </p:nvSpPr>
        <p:spPr/>
        <p:txBody>
          <a:bodyPr/>
          <a:lstStyle/>
          <a:p>
            <a:pPr rtl="0"/>
            <a:fld id="{08F69CDB-35EE-48DE-AFCB-3572E34509B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90</a:t>
            </a:fld>
            <a:endParaRPr lang="en-US"/>
          </a:p>
        </p:txBody>
      </p:sp>
    </p:spTree>
    <p:extLst>
      <p:ext uri="{BB962C8B-B14F-4D97-AF65-F5344CB8AC3E}">
        <p14:creationId xmlns:p14="http://schemas.microsoft.com/office/powerpoint/2010/main" val="12299122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die „Monatliche Befragung“ ausgewählt haben, erscheint eine etwas längere Umfrage. Der Endnutzer soll mindestens einmal im Monat an dieser Umfrage teilnehmen. Das Titelbild wurde wieder von uns Entworfen und beinhaltet den Titel der Seite.</a:t>
            </a:r>
          </a:p>
        </p:txBody>
      </p:sp>
      <p:sp>
        <p:nvSpPr>
          <p:cNvPr id="4" name="Datumsplatzhalter 3"/>
          <p:cNvSpPr>
            <a:spLocks noGrp="1"/>
          </p:cNvSpPr>
          <p:nvPr>
            <p:ph type="dt" idx="1"/>
          </p:nvPr>
        </p:nvSpPr>
        <p:spPr/>
        <p:txBody>
          <a:bodyPr/>
          <a:lstStyle/>
          <a:p>
            <a:pPr rtl="0"/>
            <a:fld id="{522C753B-B7FB-44E3-851F-D94B0DA6AD2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91</a:t>
            </a:fld>
            <a:endParaRPr lang="en-US"/>
          </a:p>
        </p:txBody>
      </p:sp>
    </p:spTree>
    <p:extLst>
      <p:ext uri="{BB962C8B-B14F-4D97-AF65-F5344CB8AC3E}">
        <p14:creationId xmlns:p14="http://schemas.microsoft.com/office/powerpoint/2010/main" val="2280093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eine korrekte Auswertung zu erhalten, wird der Endnutzer nochmal aufgefordert die Fragen ehrlich zu beantworten. Daraufhin startet schon die Umfrage. Man kann immer nur eine der folgenden Antworten auswählen. </a:t>
            </a:r>
            <a:br>
              <a:rPr lang="de-DE" dirty="0"/>
            </a:br>
            <a:r>
              <a:rPr lang="de-DE" dirty="0"/>
              <a:t>In der Umfrage geht es um allgemeine Fragen über sich/ seine Lebenssituation. </a:t>
            </a:r>
          </a:p>
        </p:txBody>
      </p:sp>
      <p:sp>
        <p:nvSpPr>
          <p:cNvPr id="4" name="Datumsplatzhalter 3"/>
          <p:cNvSpPr>
            <a:spLocks noGrp="1"/>
          </p:cNvSpPr>
          <p:nvPr>
            <p:ph type="dt" idx="1"/>
          </p:nvPr>
        </p:nvSpPr>
        <p:spPr/>
        <p:txBody>
          <a:bodyPr/>
          <a:lstStyle/>
          <a:p>
            <a:pPr rtl="0"/>
            <a:fld id="{3D8ADBCA-9519-4878-97B5-865A9311405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92</a:t>
            </a:fld>
            <a:endParaRPr lang="en-US"/>
          </a:p>
        </p:txBody>
      </p:sp>
    </p:spTree>
    <p:extLst>
      <p:ext uri="{BB962C8B-B14F-4D97-AF65-F5344CB8AC3E}">
        <p14:creationId xmlns:p14="http://schemas.microsoft.com/office/powerpoint/2010/main" val="8942094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der Umfrage fertig ist, muss er diese mit Abschicken beenden. </a:t>
            </a:r>
          </a:p>
        </p:txBody>
      </p:sp>
      <p:sp>
        <p:nvSpPr>
          <p:cNvPr id="4" name="Datumsplatzhalter 3"/>
          <p:cNvSpPr>
            <a:spLocks noGrp="1"/>
          </p:cNvSpPr>
          <p:nvPr>
            <p:ph type="dt" idx="1"/>
          </p:nvPr>
        </p:nvSpPr>
        <p:spPr/>
        <p:txBody>
          <a:bodyPr/>
          <a:lstStyle/>
          <a:p>
            <a:pPr rtl="0"/>
            <a:fld id="{DBC863A0-257B-4A7E-BE5F-E8020F44669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95</a:t>
            </a:fld>
            <a:endParaRPr lang="en-US"/>
          </a:p>
        </p:txBody>
      </p:sp>
    </p:spTree>
    <p:extLst>
      <p:ext uri="{BB962C8B-B14F-4D97-AF65-F5344CB8AC3E}">
        <p14:creationId xmlns:p14="http://schemas.microsoft.com/office/powerpoint/2010/main" val="76738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Verlauf. In dem Verlauf kann der Endbenutzer seine Verläufe anzeigen lassen. Die Verläufe die er sich ansehen kann sind: der wöchentliche Verlauf, der monatliche Verlauf, sowie sein Trinkverhalten.</a:t>
            </a:r>
          </a:p>
          <a:p>
            <a:r>
              <a:rPr lang="de-DE" dirty="0"/>
              <a:t>Damit sich der Endnutzer die Verläufe anzeigen lassen kann, muss dieser für den wöchentlichen Verlauf an der täglichen Befragung teilnehmen. Damit sich der Endnutzer den monatlichen Verlauf ansehen kann, muss er an der monatlichen Befragung teilnehmen. Damit er sich sein Trinkverhalten anschauen kann, muss der täglich seine getrunkenen Liter angeben.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22611543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die Umfrage beendet, öffnet sich diese Ansicht. Diese Ansicht zeigt dem Endnutzer nun, dass die Umfrage zu ende ist und seine Angaben erfolgreich übermittelt wurden. Da unser System Benutzerfreundlich ist, bedanken wir uns bei dem Endnutzer für seine Teilnahme und weisen ihn darauf hin, wo er die Auswertung nun finden kann und zwar im Verlauf. </a:t>
            </a:r>
          </a:p>
        </p:txBody>
      </p:sp>
      <p:sp>
        <p:nvSpPr>
          <p:cNvPr id="4" name="Datumsplatzhalter 3"/>
          <p:cNvSpPr>
            <a:spLocks noGrp="1"/>
          </p:cNvSpPr>
          <p:nvPr>
            <p:ph type="dt" idx="1"/>
          </p:nvPr>
        </p:nvSpPr>
        <p:spPr/>
        <p:txBody>
          <a:bodyPr/>
          <a:lstStyle/>
          <a:p>
            <a:pPr rtl="0"/>
            <a:fld id="{22494962-1D5E-490A-A798-42D941618F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96</a:t>
            </a:fld>
            <a:endParaRPr lang="en-US"/>
          </a:p>
        </p:txBody>
      </p:sp>
    </p:spTree>
    <p:extLst>
      <p:ext uri="{BB962C8B-B14F-4D97-AF65-F5344CB8AC3E}">
        <p14:creationId xmlns:p14="http://schemas.microsoft.com/office/powerpoint/2010/main" val="1858310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Soforthilfe ist dafür da, dass sich der Endnutzer an unser geschultes Personal wenden kann, falls er Probleme hat und mal mit jemandem darüber schreiben/telefonieren möchte.</a:t>
            </a:r>
          </a:p>
        </p:txBody>
      </p:sp>
      <p:sp>
        <p:nvSpPr>
          <p:cNvPr id="4" name="Datumsplatzhalter 3"/>
          <p:cNvSpPr>
            <a:spLocks noGrp="1"/>
          </p:cNvSpPr>
          <p:nvPr>
            <p:ph type="dt" idx="1"/>
          </p:nvPr>
        </p:nvSpPr>
        <p:spPr/>
        <p:txBody>
          <a:bodyPr/>
          <a:lstStyle/>
          <a:p>
            <a:pPr rtl="0"/>
            <a:fld id="{A09ECDE0-F58A-44BA-98C4-AF7195D3122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97</a:t>
            </a:fld>
            <a:endParaRPr lang="en-US"/>
          </a:p>
        </p:txBody>
      </p:sp>
    </p:spTree>
    <p:extLst>
      <p:ext uri="{BB962C8B-B14F-4D97-AF65-F5344CB8AC3E}">
        <p14:creationId xmlns:p14="http://schemas.microsoft.com/office/powerpoint/2010/main" val="1806917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Titelbild wurde hier wieder von uns Entworfen und beinhaltet den Titel der Seite. Die Hand hierbei symbolisiert Hilfe und wurde bewusst und bedacht ausgewählt. Der kleine Satz unter dem Titel soll die Endnutzer motivieren. Ebenfalls soll er dabei helfen, dass sich die Endnutzer nicht davor scheuen, sich bei unserem geschulten Personal zu melden.</a:t>
            </a:r>
          </a:p>
        </p:txBody>
      </p:sp>
      <p:sp>
        <p:nvSpPr>
          <p:cNvPr id="4" name="Datumsplatzhalter 3"/>
          <p:cNvSpPr>
            <a:spLocks noGrp="1"/>
          </p:cNvSpPr>
          <p:nvPr>
            <p:ph type="dt" idx="1"/>
          </p:nvPr>
        </p:nvSpPr>
        <p:spPr/>
        <p:txBody>
          <a:bodyPr/>
          <a:lstStyle/>
          <a:p>
            <a:pPr rtl="0"/>
            <a:fld id="{60E74B5B-DFB0-414A-99D2-509950CD40E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98</a:t>
            </a:fld>
            <a:endParaRPr lang="en-US"/>
          </a:p>
        </p:txBody>
      </p:sp>
    </p:spTree>
    <p:extLst>
      <p:ext uri="{BB962C8B-B14F-4D97-AF65-F5344CB8AC3E}">
        <p14:creationId xmlns:p14="http://schemas.microsoft.com/office/powerpoint/2010/main" val="1277721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Seite befindet der Kontakt zu unserem geschulten Personal. Das geschulte Personal ist Telefonisch, per Mail oder auch über WhatsApp erreichbar. Die Hotline ist kostenfrei und Anonym.</a:t>
            </a:r>
          </a:p>
        </p:txBody>
      </p:sp>
      <p:sp>
        <p:nvSpPr>
          <p:cNvPr id="4" name="Datumsplatzhalter 3"/>
          <p:cNvSpPr>
            <a:spLocks noGrp="1"/>
          </p:cNvSpPr>
          <p:nvPr>
            <p:ph type="dt" idx="1"/>
          </p:nvPr>
        </p:nvSpPr>
        <p:spPr/>
        <p:txBody>
          <a:bodyPr/>
          <a:lstStyle/>
          <a:p>
            <a:pPr rtl="0"/>
            <a:fld id="{3A2BBAE9-94B2-466A-A087-65F0840786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99</a:t>
            </a:fld>
            <a:endParaRPr lang="en-US"/>
          </a:p>
        </p:txBody>
      </p:sp>
    </p:spTree>
    <p:extLst>
      <p:ext uri="{BB962C8B-B14F-4D97-AF65-F5344CB8AC3E}">
        <p14:creationId xmlns:p14="http://schemas.microsoft.com/office/powerpoint/2010/main" val="1551093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Weiter unten haben wir vermerkt, dass unser geschultes Personal eine professionelle Behandlung bei ausgebildeten und anerkannten Ärzten natürlich nicht ersetzt, aber dafür eine Art First-Support leistet. Für jegliche Notfälle haben wir die Nummern vom Rettungsdienst und der Polizei hinzugefügt. Falls es tatsächlich Menschen geben sollte die unter häuslicher Gewalt oder so leiden, ist es nochmal ein Anreiz doch lieber die Polizei anzurufen. Im Fall der Fälle, wenn es dazu kommen sollte, dass alle unsere Leitungen besetzt sind oder mal ausfallen, möchten wir dem Endnutzer noch eine zweite Anlaufstelle nennen. Diese Telefonseelsorge haben wir unter </a:t>
            </a:r>
            <a:r>
              <a:rPr lang="de-DE" dirty="0" err="1"/>
              <a:t>P.s.</a:t>
            </a:r>
            <a:r>
              <a:rPr lang="de-DE" dirty="0"/>
              <a:t> vermerkt. Denn wir möchten jedem unserer Endnutzer zur Hilfe eilen.</a:t>
            </a:r>
          </a:p>
        </p:txBody>
      </p:sp>
      <p:sp>
        <p:nvSpPr>
          <p:cNvPr id="4" name="Datumsplatzhalter 3"/>
          <p:cNvSpPr>
            <a:spLocks noGrp="1"/>
          </p:cNvSpPr>
          <p:nvPr>
            <p:ph type="dt" idx="1"/>
          </p:nvPr>
        </p:nvSpPr>
        <p:spPr/>
        <p:txBody>
          <a:bodyPr/>
          <a:lstStyle/>
          <a:p>
            <a:pPr rtl="0"/>
            <a:fld id="{BB0AE733-3D3F-4C5C-A792-247CA67EBA2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100</a:t>
            </a:fld>
            <a:endParaRPr lang="en-US"/>
          </a:p>
        </p:txBody>
      </p:sp>
    </p:spTree>
    <p:extLst>
      <p:ext uri="{BB962C8B-B14F-4D97-AF65-F5344CB8AC3E}">
        <p14:creationId xmlns:p14="http://schemas.microsoft.com/office/powerpoint/2010/main" val="23976796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Problemen des Systems, kann man sich an unseren Support wenden.</a:t>
            </a:r>
          </a:p>
        </p:txBody>
      </p:sp>
      <p:sp>
        <p:nvSpPr>
          <p:cNvPr id="4" name="Datumsplatzhalter 3"/>
          <p:cNvSpPr>
            <a:spLocks noGrp="1"/>
          </p:cNvSpPr>
          <p:nvPr>
            <p:ph type="dt" idx="1"/>
          </p:nvPr>
        </p:nvSpPr>
        <p:spPr/>
        <p:txBody>
          <a:bodyPr/>
          <a:lstStyle/>
          <a:p>
            <a:pPr rtl="0"/>
            <a:fld id="{EC6E22F1-1CD1-484D-B4E9-4612498988B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101</a:t>
            </a:fld>
            <a:endParaRPr lang="en-US"/>
          </a:p>
        </p:txBody>
      </p:sp>
    </p:spTree>
    <p:extLst>
      <p:ext uri="{BB962C8B-B14F-4D97-AF65-F5344CB8AC3E}">
        <p14:creationId xmlns:p14="http://schemas.microsoft.com/office/powerpoint/2010/main" val="34187071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befinden uns hier in der Support Ansicht. Hier kann der Endnutzer via Formular Kontakt mit uns aufnehmen. </a:t>
            </a:r>
          </a:p>
        </p:txBody>
      </p:sp>
      <p:sp>
        <p:nvSpPr>
          <p:cNvPr id="4" name="Datumsplatzhalter 3"/>
          <p:cNvSpPr>
            <a:spLocks noGrp="1"/>
          </p:cNvSpPr>
          <p:nvPr>
            <p:ph type="dt" idx="1"/>
          </p:nvPr>
        </p:nvSpPr>
        <p:spPr/>
        <p:txBody>
          <a:bodyPr/>
          <a:lstStyle/>
          <a:p>
            <a:pPr rtl="0"/>
            <a:fld id="{BF146741-3306-4A0E-9375-57050E2F218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102</a:t>
            </a:fld>
            <a:endParaRPr lang="en-US"/>
          </a:p>
        </p:txBody>
      </p:sp>
    </p:spTree>
    <p:extLst>
      <p:ext uri="{BB962C8B-B14F-4D97-AF65-F5344CB8AC3E}">
        <p14:creationId xmlns:p14="http://schemas.microsoft.com/office/powerpoint/2010/main" val="22389335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die mit Stern markierten Pflichtfelder ausfüllen um das Formular später abschicken zu können.</a:t>
            </a:r>
          </a:p>
        </p:txBody>
      </p:sp>
      <p:sp>
        <p:nvSpPr>
          <p:cNvPr id="4" name="Datumsplatzhalter 3"/>
          <p:cNvSpPr>
            <a:spLocks noGrp="1"/>
          </p:cNvSpPr>
          <p:nvPr>
            <p:ph type="dt" idx="1"/>
          </p:nvPr>
        </p:nvSpPr>
        <p:spPr/>
        <p:txBody>
          <a:bodyPr/>
          <a:lstStyle/>
          <a:p>
            <a:pPr rtl="0"/>
            <a:fld id="{DEE38F7A-9979-4FF1-BE3B-EF7F3F0B000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103</a:t>
            </a:fld>
            <a:endParaRPr lang="en-US"/>
          </a:p>
        </p:txBody>
      </p:sp>
    </p:spTree>
    <p:extLst>
      <p:ext uri="{BB962C8B-B14F-4D97-AF65-F5344CB8AC3E}">
        <p14:creationId xmlns:p14="http://schemas.microsoft.com/office/powerpoint/2010/main" val="33191513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darf uns gerne Tag und Uhrzeit angeben, an denen er oder sie von uns kontaktiert werden möchte. </a:t>
            </a:r>
          </a:p>
        </p:txBody>
      </p:sp>
      <p:sp>
        <p:nvSpPr>
          <p:cNvPr id="4" name="Datumsplatzhalter 3"/>
          <p:cNvSpPr>
            <a:spLocks noGrp="1"/>
          </p:cNvSpPr>
          <p:nvPr>
            <p:ph type="dt" idx="1"/>
          </p:nvPr>
        </p:nvSpPr>
        <p:spPr/>
        <p:txBody>
          <a:bodyPr/>
          <a:lstStyle/>
          <a:p>
            <a:pPr rtl="0"/>
            <a:fld id="{EEE3663F-4302-475F-9244-4A6E2284EF0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104</a:t>
            </a:fld>
            <a:endParaRPr lang="en-US"/>
          </a:p>
        </p:txBody>
      </p:sp>
    </p:spTree>
    <p:extLst>
      <p:ext uri="{BB962C8B-B14F-4D97-AF65-F5344CB8AC3E}">
        <p14:creationId xmlns:p14="http://schemas.microsoft.com/office/powerpoint/2010/main" val="6790884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eine oder mehrere Stichpunkte auswählen, worum es sich bei der Kontakt Aufnahme handelt.</a:t>
            </a:r>
          </a:p>
        </p:txBody>
      </p:sp>
      <p:sp>
        <p:nvSpPr>
          <p:cNvPr id="4" name="Datumsplatzhalter 3"/>
          <p:cNvSpPr>
            <a:spLocks noGrp="1"/>
          </p:cNvSpPr>
          <p:nvPr>
            <p:ph type="dt" idx="1"/>
          </p:nvPr>
        </p:nvSpPr>
        <p:spPr/>
        <p:txBody>
          <a:bodyPr/>
          <a:lstStyle/>
          <a:p>
            <a:pPr rtl="0"/>
            <a:fld id="{AB332BBB-073C-4147-87F1-C17D4037E48E}"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105</a:t>
            </a:fld>
            <a:endParaRPr lang="en-US"/>
          </a:p>
        </p:txBody>
      </p:sp>
    </p:spTree>
    <p:extLst>
      <p:ext uri="{BB962C8B-B14F-4D97-AF65-F5344CB8AC3E}">
        <p14:creationId xmlns:p14="http://schemas.microsoft.com/office/powerpoint/2010/main" val="1168872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Sicherheit. In den Sicherheitseinstellungen kann der Endbenutzer sein Passwort ändern.</a:t>
            </a:r>
          </a:p>
          <a:p>
            <a:r>
              <a:rPr lang="de-DE" dirty="0"/>
              <a:t>Um sein Passwort ändern zu können, muss das alte Passwort, sowie ein neues Passwort angegeben werden. Wenn er das Passwort dann ändern möchte, geht er auf Bestätigen. </a:t>
            </a:r>
            <a:br>
              <a:rPr lang="de-DE" dirty="0"/>
            </a:br>
            <a:r>
              <a:rPr lang="de-DE" dirty="0"/>
              <a:t>Sobald er dies bestätigt, wird der Eintrag in der Datenbank geändert, damit sich der Nutzer mit seinem neuen Passwort anmelden kann.</a:t>
            </a:r>
          </a:p>
          <a:p>
            <a:endParaRPr lang="de-DE" dirty="0"/>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40102789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sein Problem kurz in Stichpunkten im folgenden Textfeld schildern und anschließend der DSGVO zustimmen. Hinter dem letzten </a:t>
            </a:r>
            <a:r>
              <a:rPr lang="de-DE" sz="1200" kern="1200" dirty="0">
                <a:solidFill>
                  <a:schemeClr val="tx1"/>
                </a:solidFill>
                <a:latin typeface="+mn-lt"/>
                <a:ea typeface="+mn-ea"/>
                <a:cs typeface="+mn-cs"/>
              </a:rPr>
              <a:t>„Datenschutz-</a:t>
            </a:r>
            <a:r>
              <a:rPr lang="de-DE" sz="1200" kern="1200" dirty="0" err="1">
                <a:solidFill>
                  <a:schemeClr val="tx1"/>
                </a:solidFill>
                <a:latin typeface="+mn-lt"/>
                <a:ea typeface="+mn-ea"/>
                <a:cs typeface="+mn-cs"/>
              </a:rPr>
              <a:t>Grundverordung</a:t>
            </a:r>
            <a:r>
              <a:rPr lang="de-DE" sz="1200" kern="1200" dirty="0">
                <a:solidFill>
                  <a:schemeClr val="tx1"/>
                </a:solidFill>
                <a:latin typeface="+mn-lt"/>
                <a:ea typeface="+mn-ea"/>
                <a:cs typeface="+mn-cs"/>
              </a:rPr>
              <a:t>“ verbirgt sich ein Link. Dort kann man sich das ganze nochmal durchlesen.</a:t>
            </a:r>
          </a:p>
        </p:txBody>
      </p:sp>
      <p:sp>
        <p:nvSpPr>
          <p:cNvPr id="4" name="Datumsplatzhalter 3"/>
          <p:cNvSpPr>
            <a:spLocks noGrp="1"/>
          </p:cNvSpPr>
          <p:nvPr>
            <p:ph type="dt" idx="1"/>
          </p:nvPr>
        </p:nvSpPr>
        <p:spPr/>
        <p:txBody>
          <a:bodyPr/>
          <a:lstStyle/>
          <a:p>
            <a:pPr rtl="0"/>
            <a:fld id="{FD89EFF7-0B93-480E-A11C-87A4EFD442F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106</a:t>
            </a:fld>
            <a:endParaRPr lang="en-US"/>
          </a:p>
        </p:txBody>
      </p:sp>
    </p:spTree>
    <p:extLst>
      <p:ext uri="{BB962C8B-B14F-4D97-AF65-F5344CB8AC3E}">
        <p14:creationId xmlns:p14="http://schemas.microsoft.com/office/powerpoint/2010/main" val="20675257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den Einstellungen findet man sowas wie die Funktionen des Systems.</a:t>
            </a:r>
          </a:p>
        </p:txBody>
      </p:sp>
      <p:sp>
        <p:nvSpPr>
          <p:cNvPr id="4" name="Datumsplatzhalter 3"/>
          <p:cNvSpPr>
            <a:spLocks noGrp="1"/>
          </p:cNvSpPr>
          <p:nvPr>
            <p:ph type="dt" idx="1"/>
          </p:nvPr>
        </p:nvSpPr>
        <p:spPr/>
        <p:txBody>
          <a:bodyPr/>
          <a:lstStyle/>
          <a:p>
            <a:pPr rtl="0"/>
            <a:fld id="{BAE0CF6E-185D-4D2D-8AE0-F33E264371F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107</a:t>
            </a:fld>
            <a:endParaRPr lang="en-US"/>
          </a:p>
        </p:txBody>
      </p:sp>
    </p:spTree>
    <p:extLst>
      <p:ext uri="{BB962C8B-B14F-4D97-AF65-F5344CB8AC3E}">
        <p14:creationId xmlns:p14="http://schemas.microsoft.com/office/powerpoint/2010/main" val="13970818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allen anderen Anwendungen kann der Endnutzer bei uns in der Anwendung unter Einstellungen auf die Kontoeinstellungen etc. zugreifen. Unter Sonstiges befindet sich nur Rechtliches und darin findet man Impressum und Datenschutz.</a:t>
            </a:r>
          </a:p>
        </p:txBody>
      </p:sp>
      <p:sp>
        <p:nvSpPr>
          <p:cNvPr id="4" name="Datumsplatzhalter 3"/>
          <p:cNvSpPr>
            <a:spLocks noGrp="1"/>
          </p:cNvSpPr>
          <p:nvPr>
            <p:ph type="dt" idx="1"/>
          </p:nvPr>
        </p:nvSpPr>
        <p:spPr/>
        <p:txBody>
          <a:bodyPr/>
          <a:lstStyle/>
          <a:p>
            <a:pPr rtl="0"/>
            <a:fld id="{E9FDBF40-5C94-4714-83EF-B4361032CBC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108</a:t>
            </a:fld>
            <a:endParaRPr lang="en-US"/>
          </a:p>
        </p:txBody>
      </p:sp>
    </p:spTree>
    <p:extLst>
      <p:ext uri="{BB962C8B-B14F-4D97-AF65-F5344CB8AC3E}">
        <p14:creationId xmlns:p14="http://schemas.microsoft.com/office/powerpoint/2010/main" val="18992930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unter „Kontoeinstellungen“ seine Hinterlegten Daten ändern oder seinen Account löschen.</a:t>
            </a:r>
          </a:p>
        </p:txBody>
      </p:sp>
      <p:sp>
        <p:nvSpPr>
          <p:cNvPr id="4" name="Datumsplatzhalter 3"/>
          <p:cNvSpPr>
            <a:spLocks noGrp="1"/>
          </p:cNvSpPr>
          <p:nvPr>
            <p:ph type="dt" idx="1"/>
          </p:nvPr>
        </p:nvSpPr>
        <p:spPr/>
        <p:txBody>
          <a:bodyPr/>
          <a:lstStyle/>
          <a:p>
            <a:pPr rtl="0"/>
            <a:fld id="{1FAE6DEC-A9F1-43EF-90BC-07286E13DB8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109</a:t>
            </a:fld>
            <a:endParaRPr lang="en-US"/>
          </a:p>
        </p:txBody>
      </p:sp>
    </p:spTree>
    <p:extLst>
      <p:ext uri="{BB962C8B-B14F-4D97-AF65-F5344CB8AC3E}">
        <p14:creationId xmlns:p14="http://schemas.microsoft.com/office/powerpoint/2010/main" val="34052396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„Sicherheit“ kann der Endnutzer sein Passwort ändern. Dafür wird einmal das alte und dann das neue Passwort benötigt. </a:t>
            </a:r>
          </a:p>
        </p:txBody>
      </p:sp>
      <p:sp>
        <p:nvSpPr>
          <p:cNvPr id="4" name="Datumsplatzhalter 3"/>
          <p:cNvSpPr>
            <a:spLocks noGrp="1"/>
          </p:cNvSpPr>
          <p:nvPr>
            <p:ph type="dt" idx="1"/>
          </p:nvPr>
        </p:nvSpPr>
        <p:spPr/>
        <p:txBody>
          <a:bodyPr/>
          <a:lstStyle/>
          <a:p>
            <a:pPr rtl="0"/>
            <a:fld id="{D14219E4-8086-435D-A2B8-6EA09BB715B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110</a:t>
            </a:fld>
            <a:endParaRPr lang="en-US"/>
          </a:p>
        </p:txBody>
      </p:sp>
    </p:spTree>
    <p:extLst>
      <p:ext uri="{BB962C8B-B14F-4D97-AF65-F5344CB8AC3E}">
        <p14:creationId xmlns:p14="http://schemas.microsoft.com/office/powerpoint/2010/main" val="8610349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die Benachrichtigungen aktivieren in dem er mit „ja“ zustimmt.</a:t>
            </a:r>
          </a:p>
        </p:txBody>
      </p:sp>
      <p:sp>
        <p:nvSpPr>
          <p:cNvPr id="4" name="Datumsplatzhalter 3"/>
          <p:cNvSpPr>
            <a:spLocks noGrp="1"/>
          </p:cNvSpPr>
          <p:nvPr>
            <p:ph type="dt" idx="1"/>
          </p:nvPr>
        </p:nvSpPr>
        <p:spPr/>
        <p:txBody>
          <a:bodyPr/>
          <a:lstStyle/>
          <a:p>
            <a:pPr rtl="0"/>
            <a:fld id="{958F4EA0-16C6-4F8F-9BC1-F3D1839ACD5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111</a:t>
            </a:fld>
            <a:endParaRPr lang="en-US"/>
          </a:p>
        </p:txBody>
      </p:sp>
    </p:spTree>
    <p:extLst>
      <p:ext uri="{BB962C8B-B14F-4D97-AF65-F5344CB8AC3E}">
        <p14:creationId xmlns:p14="http://schemas.microsoft.com/office/powerpoint/2010/main" val="32827167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Benachrichtigungen akzeptiert, erscheint oben auf der Webseite ein Pop-up mit Benachrichtigung/Erinnerungen. Das Pop-up bekommt man mit „OK“ weg. Auf „Abbrechen“ wird man zu einem späteren Zeitpunkt erinnert. Mit „nein“ werden die Benachrichtigungen wieder deaktiviert.</a:t>
            </a:r>
          </a:p>
        </p:txBody>
      </p:sp>
      <p:sp>
        <p:nvSpPr>
          <p:cNvPr id="4" name="Datumsplatzhalter 3"/>
          <p:cNvSpPr>
            <a:spLocks noGrp="1"/>
          </p:cNvSpPr>
          <p:nvPr>
            <p:ph type="dt" idx="1"/>
          </p:nvPr>
        </p:nvSpPr>
        <p:spPr/>
        <p:txBody>
          <a:bodyPr/>
          <a:lstStyle/>
          <a:p>
            <a:pPr rtl="0"/>
            <a:fld id="{298BFF86-D688-47FF-AAA1-60E17D9F593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112</a:t>
            </a:fld>
            <a:endParaRPr lang="en-US"/>
          </a:p>
        </p:txBody>
      </p:sp>
    </p:spTree>
    <p:extLst>
      <p:ext uri="{BB962C8B-B14F-4D97-AF65-F5344CB8AC3E}">
        <p14:creationId xmlns:p14="http://schemas.microsoft.com/office/powerpoint/2010/main" val="42282561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den Einstellungen weiter runterscrollt erscheint „Rechtliches“. Das ist der Oberbegriff und wurde nochmal in 2 Kategorien unterteilt. „Impressum“ und „Datenschutz“.</a:t>
            </a:r>
          </a:p>
        </p:txBody>
      </p:sp>
      <p:sp>
        <p:nvSpPr>
          <p:cNvPr id="4" name="Datumsplatzhalter 3"/>
          <p:cNvSpPr>
            <a:spLocks noGrp="1"/>
          </p:cNvSpPr>
          <p:nvPr>
            <p:ph type="dt" idx="1"/>
          </p:nvPr>
        </p:nvSpPr>
        <p:spPr/>
        <p:txBody>
          <a:bodyPr/>
          <a:lstStyle/>
          <a:p>
            <a:pPr rtl="0"/>
            <a:fld id="{B7A89C7F-93DD-471C-B432-8505DB0FFBF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113</a:t>
            </a:fld>
            <a:endParaRPr lang="en-US"/>
          </a:p>
        </p:txBody>
      </p:sp>
    </p:spTree>
    <p:extLst>
      <p:ext uri="{BB962C8B-B14F-4D97-AF65-F5344CB8AC3E}">
        <p14:creationId xmlns:p14="http://schemas.microsoft.com/office/powerpoint/2010/main" val="207151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4D5156"/>
                </a:solidFill>
                <a:effectLst/>
                <a:latin typeface="arial" panose="020B0604020202020204" pitchFamily="34" charset="0"/>
              </a:rPr>
              <a:t>Ein Impressum ist in Publikationen eine gesetzlich vorgeschriebene Angabe presserechtlich für den Inhalt Verantwortlichen. Sie enthält Daten über den Verlag, den Autor, den Herausgeber oder die Redaktion. Daher haben wir unsere „Daten“ nochmal als Herausgeber bzw. Gründer der Anwendung in unserem Impressum erwähnt.</a:t>
            </a:r>
            <a:endParaRPr lang="de-DE" dirty="0"/>
          </a:p>
        </p:txBody>
      </p:sp>
      <p:sp>
        <p:nvSpPr>
          <p:cNvPr id="4" name="Datumsplatzhalter 3"/>
          <p:cNvSpPr>
            <a:spLocks noGrp="1"/>
          </p:cNvSpPr>
          <p:nvPr>
            <p:ph type="dt" idx="1"/>
          </p:nvPr>
        </p:nvSpPr>
        <p:spPr/>
        <p:txBody>
          <a:bodyPr/>
          <a:lstStyle/>
          <a:p>
            <a:pPr rtl="0"/>
            <a:fld id="{10E30EFC-2252-47C0-B99B-5B8F5CE4181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114</a:t>
            </a:fld>
            <a:endParaRPr lang="en-US"/>
          </a:p>
        </p:txBody>
      </p:sp>
    </p:spTree>
    <p:extLst>
      <p:ext uri="{BB962C8B-B14F-4D97-AF65-F5344CB8AC3E}">
        <p14:creationId xmlns:p14="http://schemas.microsoft.com/office/powerpoint/2010/main" val="40675522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SpiegelSerifUI"/>
              </a:rPr>
              <a:t>Website-Betreiber müssen ihre Besucher mit einer Datenschutzerklärung (auch "Privacy Policy") über alle Vorgänge aufklären, bei denen sie personenbezogene Daten verarbeiten.</a:t>
            </a:r>
            <a:endParaRPr lang="de-DE" dirty="0"/>
          </a:p>
        </p:txBody>
      </p:sp>
      <p:sp>
        <p:nvSpPr>
          <p:cNvPr id="4" name="Datumsplatzhalter 3"/>
          <p:cNvSpPr>
            <a:spLocks noGrp="1"/>
          </p:cNvSpPr>
          <p:nvPr>
            <p:ph type="dt" idx="1"/>
          </p:nvPr>
        </p:nvSpPr>
        <p:spPr/>
        <p:txBody>
          <a:bodyPr/>
          <a:lstStyle/>
          <a:p>
            <a:pPr rtl="0"/>
            <a:fld id="{A5F94433-0A85-470C-AB9C-C5022A06D4C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115</a:t>
            </a:fld>
            <a:endParaRPr lang="en-US"/>
          </a:p>
        </p:txBody>
      </p:sp>
    </p:spTree>
    <p:extLst>
      <p:ext uri="{BB962C8B-B14F-4D97-AF65-F5344CB8AC3E}">
        <p14:creationId xmlns:p14="http://schemas.microsoft.com/office/powerpoint/2010/main" val="602463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1514E7D0-C394-41B8-B7AE-64A70240C443}" type="datetime1">
              <a:rPr lang="de-DE" smtClean="0"/>
              <a:t>10.01.2021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F18B267-496C-4DE2-83A1-ADDE2B38BABC}" type="datetime1">
              <a:rPr lang="de-DE" smtClean="0"/>
              <a:t>10.01.2021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69133DC-A4FB-46C6-B336-BDC14EB1109E}" type="datetime1">
              <a:rPr lang="de-DE" smtClean="0"/>
              <a:t>10.01.2021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30E4169-C7C7-4376-AB11-34EB622D2405}" type="datetime1">
              <a:rPr lang="de-DE" smtClean="0"/>
              <a:t>10.01.2021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409968DE-A4DB-495B-95AE-99CDDC855AF2}" type="datetime1">
              <a:rPr lang="de-DE" smtClean="0"/>
              <a:t>10.01.2021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9EF45B0B-2729-48AC-9205-BE6F230C1D5B}" type="datetime1">
              <a:rPr lang="de-DE" smtClean="0"/>
              <a:t>10.01.2021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E4FF476-B6BA-4FEE-BDFF-03C42D8EF0BE}" type="datetime1">
              <a:rPr lang="de-DE" smtClean="0"/>
              <a:t>10.01.2021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A8FA527-88AE-4543-AEBC-7948E7487802}" type="datetime1">
              <a:rPr lang="de-DE" smtClean="0"/>
              <a:t>10.01.2021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57B0AEE-EFBF-48DE-9103-7B88127BA894}" type="datetime1">
              <a:rPr lang="de-DE" smtClean="0"/>
              <a:t>10.01.2021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0B70E3-B486-492A-BCB4-D9B66A2BDF7C}" type="datetime1">
              <a:rPr lang="de-DE" smtClean="0"/>
              <a:t>10.01.2021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61AEA410-FF34-4F91-83E1-92B094F01CEC}" type="datetime1">
              <a:rPr lang="de-DE" smtClean="0"/>
              <a:t>10.01.2021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C9C9C2-3DC7-4CA0-92AE-978744C99D6B}" type="datetime1">
              <a:rPr lang="de-DE" smtClean="0"/>
              <a:t>10.01.2021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13" Type="http://schemas.openxmlformats.org/officeDocument/2006/relationships/hyperlink" Target="https://www.canva.com/"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12" Type="http://schemas.openxmlformats.org/officeDocument/2006/relationships/hyperlink" Target="https://www.neurologen-und-psychiater-im-netz.org/krisenotfall/links/" TargetMode="Externa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11" Type="http://schemas.openxmlformats.org/officeDocument/2006/relationships/hyperlink" Target="https://www.tutorialspoint.com/How-to-change-button-label-in-confirm-box-using-JavaScript" TargetMode="External"/><Relationship Id="rId5" Type="http://schemas.openxmlformats.org/officeDocument/2006/relationships/hyperlink" Target="https://www.w3schools.com/howto/howto_js_fullscreen_overlay.asp" TargetMode="External"/><Relationship Id="rId10" Type="http://schemas.openxmlformats.org/officeDocument/2006/relationships/hyperlink" Target="https://www.youtube.com/watch?v=OHjkg_rifTw"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 Id="rId14" Type="http://schemas.openxmlformats.org/officeDocument/2006/relationships/hyperlink" Target="https://www.figma.com/files/recent"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www.pexels.com/de-de/@alphatradezone?utm_content=attributionCopyText&amp;utm_medium=referral&amp;utm_source=pexels" TargetMode="External"/><Relationship Id="rId2" Type="http://schemas.openxmlformats.org/officeDocument/2006/relationships/notesSlide" Target="../notesSlides/notesSlide102.xml"/><Relationship Id="rId1" Type="http://schemas.openxmlformats.org/officeDocument/2006/relationships/slideLayout" Target="../slideLayouts/slideLayout9.xml"/><Relationship Id="rId5" Type="http://schemas.openxmlformats.org/officeDocument/2006/relationships/image" Target="../media/image111.jpg"/><Relationship Id="rId4" Type="http://schemas.openxmlformats.org/officeDocument/2006/relationships/hyperlink" Target="https://www.pexels.com/de-de/foto/mann-menschen-frau-industrie-5833304/?utm_content=attributionCopyText&amp;utm_medium=referral&amp;utm_source=pexel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Kplacken/EPWS2020SerttasPlackenhohn/tree/main/Codin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385979" y="1703324"/>
            <a:ext cx="3826542" cy="2093975"/>
          </a:xfrm>
        </p:spPr>
        <p:txBody>
          <a:bodyPr anchor="b">
            <a:normAutofit/>
          </a:bodyPr>
          <a:lstStyle/>
          <a:p>
            <a:pPr algn="ctr"/>
            <a:r>
              <a:rPr lang="de-DE" dirty="0"/>
              <a:t>Use-Case</a:t>
            </a:r>
            <a:br>
              <a:rPr lang="de-DE" dirty="0"/>
            </a:br>
            <a:r>
              <a:rPr lang="de-DE" dirty="0"/>
              <a:t>Kontoeinstellungen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a:t>
            </a:fld>
            <a:endParaRPr lang="en-US"/>
          </a:p>
        </p:txBody>
      </p:sp>
      <p:pic>
        <p:nvPicPr>
          <p:cNvPr id="5" name="Grafik 4">
            <a:extLst>
              <a:ext uri="{FF2B5EF4-FFF2-40B4-BE49-F238E27FC236}">
                <a16:creationId xmlns:a16="http://schemas.microsoft.com/office/drawing/2014/main" id="{3E33F7F3-02C1-4318-8485-A158FEF9A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029" y="923120"/>
            <a:ext cx="7099992" cy="5011759"/>
          </a:xfrm>
          <a:prstGeom prst="rect">
            <a:avLst/>
          </a:prstGeom>
        </p:spPr>
      </p:pic>
    </p:spTree>
    <p:extLst>
      <p:ext uri="{BB962C8B-B14F-4D97-AF65-F5344CB8AC3E}">
        <p14:creationId xmlns:p14="http://schemas.microsoft.com/office/powerpoint/2010/main" val="4124390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descr="Ein Bild, das Text enthält.&#10;&#10;Automatisch generierte Beschreibung">
            <a:extLst>
              <a:ext uri="{FF2B5EF4-FFF2-40B4-BE49-F238E27FC236}">
                <a16:creationId xmlns:a16="http://schemas.microsoft.com/office/drawing/2014/main" id="{8E231279-B9ED-41C5-8A2C-8669C61D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702394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Support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101</a:t>
            </a:fld>
            <a:endParaRPr lang="en-US" dirty="0"/>
          </a:p>
        </p:txBody>
      </p:sp>
    </p:spTree>
    <p:extLst>
      <p:ext uri="{BB962C8B-B14F-4D97-AF65-F5344CB8AC3E}">
        <p14:creationId xmlns:p14="http://schemas.microsoft.com/office/powerpoint/2010/main" val="286732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a:extLst>
              <a:ext uri="{FF2B5EF4-FFF2-40B4-BE49-F238E27FC236}">
                <a16:creationId xmlns:a16="http://schemas.microsoft.com/office/drawing/2014/main" id="{217394F3-B995-4670-92EF-AFB8FBBCB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98309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pic>
        <p:nvPicPr>
          <p:cNvPr id="5" name="Grafik 4" descr="Ein Bild, das Text enthält.&#10;&#10;Automatisch generierte Beschreibung">
            <a:extLst>
              <a:ext uri="{FF2B5EF4-FFF2-40B4-BE49-F238E27FC236}">
                <a16:creationId xmlns:a16="http://schemas.microsoft.com/office/drawing/2014/main" id="{72D47F82-17DB-408A-80DE-C799764A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35" y="2124199"/>
            <a:ext cx="6578930" cy="3700648"/>
          </a:xfrm>
          <a:prstGeom prst="rect">
            <a:avLst/>
          </a:prstGeom>
        </p:spPr>
      </p:pic>
    </p:spTree>
    <p:extLst>
      <p:ext uri="{BB962C8B-B14F-4D97-AF65-F5344CB8AC3E}">
        <p14:creationId xmlns:p14="http://schemas.microsoft.com/office/powerpoint/2010/main" val="3906027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7" name="Grafik 6" descr="Ein Bild, das Tisch enthält.&#10;&#10;Automatisch generierte Beschreibung">
            <a:extLst>
              <a:ext uri="{FF2B5EF4-FFF2-40B4-BE49-F238E27FC236}">
                <a16:creationId xmlns:a16="http://schemas.microsoft.com/office/drawing/2014/main" id="{72BCB270-389C-4F63-8EBF-DA34C56C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22" y="2156347"/>
            <a:ext cx="6557356" cy="3688512"/>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104</a:t>
            </a:fld>
            <a:endParaRPr lang="en-US"/>
          </a:p>
        </p:txBody>
      </p:sp>
    </p:spTree>
    <p:extLst>
      <p:ext uri="{BB962C8B-B14F-4D97-AF65-F5344CB8AC3E}">
        <p14:creationId xmlns:p14="http://schemas.microsoft.com/office/powerpoint/2010/main" val="8311819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5" name="Grafik 4" descr="Ein Bild, das Text enthält.&#10;&#10;Automatisch generierte Beschreibung">
            <a:extLst>
              <a:ext uri="{FF2B5EF4-FFF2-40B4-BE49-F238E27FC236}">
                <a16:creationId xmlns:a16="http://schemas.microsoft.com/office/drawing/2014/main" id="{78FAA787-E66C-401E-9781-4E671E5C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4455710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descr="Ein Bild, das Text enthält.&#10;&#10;Automatisch generierte Beschreibung">
            <a:extLst>
              <a:ext uri="{FF2B5EF4-FFF2-40B4-BE49-F238E27FC236}">
                <a16:creationId xmlns:a16="http://schemas.microsoft.com/office/drawing/2014/main" id="{63A4A255-4465-4BD9-97B1-1A9FA8F17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324030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Einstellungen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107</a:t>
            </a:fld>
            <a:endParaRPr lang="en-US" dirty="0"/>
          </a:p>
        </p:txBody>
      </p:sp>
    </p:spTree>
    <p:extLst>
      <p:ext uri="{BB962C8B-B14F-4D97-AF65-F5344CB8AC3E}">
        <p14:creationId xmlns:p14="http://schemas.microsoft.com/office/powerpoint/2010/main" val="41476045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a:t>
            </a:r>
          </a:p>
        </p:txBody>
      </p:sp>
      <p:pic>
        <p:nvPicPr>
          <p:cNvPr id="6" name="Grafik 5">
            <a:extLst>
              <a:ext uri="{FF2B5EF4-FFF2-40B4-BE49-F238E27FC236}">
                <a16:creationId xmlns:a16="http://schemas.microsoft.com/office/drawing/2014/main" id="{D616F1B1-D6F4-46D5-AAE5-059E8222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108</a:t>
            </a:fld>
            <a:endParaRPr lang="en-US"/>
          </a:p>
        </p:txBody>
      </p:sp>
    </p:spTree>
    <p:extLst>
      <p:ext uri="{BB962C8B-B14F-4D97-AF65-F5344CB8AC3E}">
        <p14:creationId xmlns:p14="http://schemas.microsoft.com/office/powerpoint/2010/main" val="38646094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459720" cy="1450757"/>
          </a:xfrm>
        </p:spPr>
        <p:txBody>
          <a:bodyPr anchor="b">
            <a:normAutofit/>
          </a:bodyPr>
          <a:lstStyle/>
          <a:p>
            <a:r>
              <a:rPr lang="de-DE" dirty="0"/>
              <a:t>Einstellungen - Kontoeinstellungen</a:t>
            </a:r>
          </a:p>
        </p:txBody>
      </p:sp>
      <p:pic>
        <p:nvPicPr>
          <p:cNvPr id="6" name="Grafik 5">
            <a:extLst>
              <a:ext uri="{FF2B5EF4-FFF2-40B4-BE49-F238E27FC236}">
                <a16:creationId xmlns:a16="http://schemas.microsoft.com/office/drawing/2014/main" id="{5FB3E4E5-0881-4B78-9326-69B7DC00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109</a:t>
            </a:fld>
            <a:endParaRPr lang="en-US"/>
          </a:p>
        </p:txBody>
      </p:sp>
    </p:spTree>
    <p:extLst>
      <p:ext uri="{BB962C8B-B14F-4D97-AF65-F5344CB8AC3E}">
        <p14:creationId xmlns:p14="http://schemas.microsoft.com/office/powerpoint/2010/main" val="184908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Verlauf</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a:t>
            </a:fld>
            <a:endParaRPr lang="en-US"/>
          </a:p>
        </p:txBody>
      </p:sp>
      <p:pic>
        <p:nvPicPr>
          <p:cNvPr id="8" name="Grafik 7">
            <a:extLst>
              <a:ext uri="{FF2B5EF4-FFF2-40B4-BE49-F238E27FC236}">
                <a16:creationId xmlns:a16="http://schemas.microsoft.com/office/drawing/2014/main" id="{6860B299-83F1-44F6-801D-631EF85BF4FB}"/>
              </a:ext>
            </a:extLst>
          </p:cNvPr>
          <p:cNvPicPr>
            <a:picLocks noChangeAspect="1"/>
          </p:cNvPicPr>
          <p:nvPr/>
        </p:nvPicPr>
        <p:blipFill rotWithShape="1">
          <a:blip r:embed="rId3">
            <a:extLst>
              <a:ext uri="{28A0092B-C50C-407E-A947-70E740481C1C}">
                <a14:useLocalDpi xmlns:a14="http://schemas.microsoft.com/office/drawing/2010/main" val="0"/>
              </a:ext>
            </a:extLst>
          </a:blip>
          <a:srcRect r="13715"/>
          <a:stretch/>
        </p:blipFill>
        <p:spPr>
          <a:xfrm>
            <a:off x="4845615" y="962108"/>
            <a:ext cx="7206685" cy="4933783"/>
          </a:xfrm>
          <a:prstGeom prst="rect">
            <a:avLst/>
          </a:prstGeom>
        </p:spPr>
      </p:pic>
    </p:spTree>
    <p:extLst>
      <p:ext uri="{BB962C8B-B14F-4D97-AF65-F5344CB8AC3E}">
        <p14:creationId xmlns:p14="http://schemas.microsoft.com/office/powerpoint/2010/main" val="29863287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Sicherheit</a:t>
            </a:r>
          </a:p>
        </p:txBody>
      </p:sp>
      <p:pic>
        <p:nvPicPr>
          <p:cNvPr id="5" name="Grafik 4" descr="Ein Bild, das Text enthält.&#10;&#10;Automatisch generierte Beschreibung">
            <a:extLst>
              <a:ext uri="{FF2B5EF4-FFF2-40B4-BE49-F238E27FC236}">
                <a16:creationId xmlns:a16="http://schemas.microsoft.com/office/drawing/2014/main" id="{C6778321-16E6-4D22-870F-0BC6C4BA7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110</a:t>
            </a:fld>
            <a:endParaRPr lang="en-US"/>
          </a:p>
        </p:txBody>
      </p:sp>
    </p:spTree>
    <p:extLst>
      <p:ext uri="{BB962C8B-B14F-4D97-AF65-F5344CB8AC3E}">
        <p14:creationId xmlns:p14="http://schemas.microsoft.com/office/powerpoint/2010/main" val="15488630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Funktionen der App</a:t>
            </a:r>
          </a:p>
        </p:txBody>
      </p:sp>
      <p:pic>
        <p:nvPicPr>
          <p:cNvPr id="5" name="Grafik 4" descr="Ein Bild, das Text enthält.&#10;&#10;Automatisch generierte Beschreibung">
            <a:extLst>
              <a:ext uri="{FF2B5EF4-FFF2-40B4-BE49-F238E27FC236}">
                <a16:creationId xmlns:a16="http://schemas.microsoft.com/office/drawing/2014/main" id="{E1F98AAB-0401-4581-9D08-24981E7D1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111</a:t>
            </a:fld>
            <a:endParaRPr lang="en-US"/>
          </a:p>
        </p:txBody>
      </p:sp>
    </p:spTree>
    <p:extLst>
      <p:ext uri="{BB962C8B-B14F-4D97-AF65-F5344CB8AC3E}">
        <p14:creationId xmlns:p14="http://schemas.microsoft.com/office/powerpoint/2010/main" val="26898276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79" y="286603"/>
            <a:ext cx="10820917" cy="1450757"/>
          </a:xfrm>
        </p:spPr>
        <p:txBody>
          <a:bodyPr anchor="b">
            <a:normAutofit/>
          </a:bodyPr>
          <a:lstStyle/>
          <a:p>
            <a:r>
              <a:rPr lang="de-DE" dirty="0"/>
              <a:t>Einstellungen – Funktionen der App</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112</a:t>
            </a:fld>
            <a:endParaRPr lang="en-US"/>
          </a:p>
        </p:txBody>
      </p:sp>
      <p:pic>
        <p:nvPicPr>
          <p:cNvPr id="6" name="Grafik 5">
            <a:extLst>
              <a:ext uri="{FF2B5EF4-FFF2-40B4-BE49-F238E27FC236}">
                <a16:creationId xmlns:a16="http://schemas.microsoft.com/office/drawing/2014/main" id="{CB9C4F1F-912C-4997-B94A-21F7B9EA5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50" y="2100580"/>
            <a:ext cx="6642100" cy="3736182"/>
          </a:xfrm>
          <a:prstGeom prst="rect">
            <a:avLst/>
          </a:prstGeom>
        </p:spPr>
      </p:pic>
    </p:spTree>
    <p:extLst>
      <p:ext uri="{BB962C8B-B14F-4D97-AF65-F5344CB8AC3E}">
        <p14:creationId xmlns:p14="http://schemas.microsoft.com/office/powerpoint/2010/main" val="8951125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Rechtliches</a:t>
            </a:r>
          </a:p>
        </p:txBody>
      </p:sp>
      <p:pic>
        <p:nvPicPr>
          <p:cNvPr id="5" name="Grafik 4" descr="Ein Bild, das Text enthält.&#10;&#10;Automatisch generierte Beschreibung">
            <a:extLst>
              <a:ext uri="{FF2B5EF4-FFF2-40B4-BE49-F238E27FC236}">
                <a16:creationId xmlns:a16="http://schemas.microsoft.com/office/drawing/2014/main" id="{B75598DF-B0D6-445C-BC4E-8273F52A3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113</a:t>
            </a:fld>
            <a:endParaRPr lang="en-US"/>
          </a:p>
        </p:txBody>
      </p:sp>
    </p:spTree>
    <p:extLst>
      <p:ext uri="{BB962C8B-B14F-4D97-AF65-F5344CB8AC3E}">
        <p14:creationId xmlns:p14="http://schemas.microsoft.com/office/powerpoint/2010/main" val="10737748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 </a:t>
            </a:r>
            <a:br>
              <a:rPr lang="de-DE" dirty="0"/>
            </a:br>
            <a:r>
              <a:rPr lang="de-DE" sz="3600" dirty="0"/>
              <a:t>IMPRESSUM</a:t>
            </a:r>
            <a:endParaRPr lang="de-DE" dirty="0"/>
          </a:p>
        </p:txBody>
      </p:sp>
      <p:pic>
        <p:nvPicPr>
          <p:cNvPr id="6" name="Grafik 5" descr="Ein Bild, das Text enthält.&#10;&#10;Automatisch generierte Beschreibung">
            <a:extLst>
              <a:ext uri="{FF2B5EF4-FFF2-40B4-BE49-F238E27FC236}">
                <a16:creationId xmlns:a16="http://schemas.microsoft.com/office/drawing/2014/main" id="{4D1DC720-D34E-4A94-B4C5-DA6AC16A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114</a:t>
            </a:fld>
            <a:endParaRPr lang="en-US"/>
          </a:p>
        </p:txBody>
      </p:sp>
    </p:spTree>
    <p:extLst>
      <p:ext uri="{BB962C8B-B14F-4D97-AF65-F5344CB8AC3E}">
        <p14:creationId xmlns:p14="http://schemas.microsoft.com/office/powerpoint/2010/main" val="25649329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a:t>
            </a:r>
            <a:br>
              <a:rPr lang="de-DE" dirty="0"/>
            </a:br>
            <a:r>
              <a:rPr lang="de-DE" sz="3600" dirty="0"/>
              <a:t>DATENSCHUTZ</a:t>
            </a:r>
          </a:p>
        </p:txBody>
      </p:sp>
      <p:pic>
        <p:nvPicPr>
          <p:cNvPr id="6" name="Grafik 5" descr="Ein Bild, das Text enthält.&#10;&#10;Automatisch generierte Beschreibung">
            <a:extLst>
              <a:ext uri="{FF2B5EF4-FFF2-40B4-BE49-F238E27FC236}">
                <a16:creationId xmlns:a16="http://schemas.microsoft.com/office/drawing/2014/main" id="{68AD8A55-4000-451A-8262-15318507E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115</a:t>
            </a:fld>
            <a:endParaRPr lang="en-US"/>
          </a:p>
        </p:txBody>
      </p:sp>
    </p:spTree>
    <p:extLst>
      <p:ext uri="{BB962C8B-B14F-4D97-AF65-F5344CB8AC3E}">
        <p14:creationId xmlns:p14="http://schemas.microsoft.com/office/powerpoint/2010/main" val="729534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116</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5078313"/>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a:t>
            </a:r>
            <a:r>
              <a:rPr lang="de-DE" dirty="0">
                <a:solidFill>
                  <a:srgbClr val="24292E"/>
                </a:solidFill>
                <a:latin typeface="-apple-system"/>
              </a:rPr>
              <a:t>--&gt;</a:t>
            </a:r>
            <a:r>
              <a:rPr lang="de-DE" b="0" i="0" dirty="0">
                <a:solidFill>
                  <a:srgbClr val="24292E"/>
                </a:solidFill>
                <a:effectLst/>
                <a:latin typeface="-apple-system"/>
              </a:rPr>
              <a:t> Dehnungsübungen</a:t>
            </a:r>
          </a:p>
          <a:p>
            <a:pPr algn="l">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10"/>
              </a:rPr>
              <a:t>https://www.youtube.com/watch?v=OHjkg_rifTw</a:t>
            </a:r>
            <a:endParaRPr lang="de-DE" b="0" i="0" u="none" strike="noStrike" dirty="0">
              <a:solidFill>
                <a:srgbClr val="24292E"/>
              </a:solidFill>
              <a:effectLst/>
              <a:latin typeface="-apple-system"/>
            </a:endParaRPr>
          </a:p>
          <a:p>
            <a:pPr>
              <a:buFont typeface="Arial" panose="020B0604020202020204" pitchFamily="34" charset="0"/>
              <a:buChar char="•"/>
            </a:pPr>
            <a:r>
              <a:rPr lang="de-DE" dirty="0">
                <a:hlinkClick r:id="rId6"/>
              </a:rPr>
              <a:t>Atemübungen: Diese Übungen solltest du kennen - Utopia.de</a:t>
            </a:r>
            <a:r>
              <a:rPr lang="de-DE" dirty="0"/>
              <a:t> </a:t>
            </a:r>
            <a:r>
              <a:rPr lang="de-DE" dirty="0">
                <a:sym typeface="Wingdings" panose="05000000000000000000" pitchFamily="2" charset="2"/>
              </a:rPr>
              <a:t> </a:t>
            </a:r>
            <a:r>
              <a:rPr lang="de-DE" dirty="0">
                <a:solidFill>
                  <a:srgbClr val="24292E"/>
                </a:solidFill>
                <a:latin typeface="-apple-system"/>
              </a:rPr>
              <a:t>Atemübungen</a:t>
            </a:r>
          </a:p>
          <a:p>
            <a:pPr>
              <a:buFont typeface="Arial" panose="020B0604020202020204" pitchFamily="34" charset="0"/>
              <a:buChar char="•"/>
            </a:pPr>
            <a:r>
              <a:rPr lang="en-US" dirty="0">
                <a:hlinkClick r:id="rId11"/>
              </a:rPr>
              <a:t>How to change button label in confirm box using JavaScript? (tutorialspoint.com)</a:t>
            </a:r>
            <a:endParaRPr lang="en-US" dirty="0"/>
          </a:p>
          <a:p>
            <a:pPr>
              <a:buFont typeface="Arial" panose="020B0604020202020204" pitchFamily="34" charset="0"/>
              <a:buChar char="•"/>
            </a:pPr>
            <a:r>
              <a:rPr lang="de-DE" dirty="0">
                <a:hlinkClick r:id="rId12"/>
              </a:rPr>
              <a:t>Krise/Notfall: Links - www.neurologen-und-psychiater-im-netz.org (neurologen-und-psychiater-im-netz.org)</a:t>
            </a:r>
            <a:endParaRPr lang="en-US" dirty="0"/>
          </a:p>
          <a:p>
            <a:pPr>
              <a:buFont typeface="Arial" panose="020B0604020202020204" pitchFamily="34" charset="0"/>
              <a:buChar char="•"/>
            </a:pPr>
            <a:r>
              <a:rPr lang="de-DE" dirty="0">
                <a:hlinkClick r:id="rId13"/>
              </a:rPr>
              <a:t>Startseite – </a:t>
            </a:r>
            <a:r>
              <a:rPr lang="de-DE" dirty="0" err="1">
                <a:hlinkClick r:id="rId13"/>
              </a:rPr>
              <a:t>Canva</a:t>
            </a:r>
            <a:endParaRPr lang="en-US" dirty="0"/>
          </a:p>
          <a:p>
            <a:pPr>
              <a:buFont typeface="Arial" panose="020B0604020202020204" pitchFamily="34" charset="0"/>
              <a:buChar char="•"/>
            </a:pPr>
            <a:r>
              <a:rPr lang="de-DE" dirty="0" err="1">
                <a:hlinkClick r:id="rId14"/>
              </a:rPr>
              <a:t>Recently</a:t>
            </a:r>
            <a:r>
              <a:rPr lang="de-DE" dirty="0">
                <a:hlinkClick r:id="rId14"/>
              </a:rPr>
              <a:t> </a:t>
            </a:r>
            <a:r>
              <a:rPr lang="de-DE" dirty="0" err="1">
                <a:hlinkClick r:id="rId14"/>
              </a:rPr>
              <a:t>viewed</a:t>
            </a:r>
            <a:r>
              <a:rPr lang="de-DE" dirty="0">
                <a:hlinkClick r:id="rId14"/>
              </a:rPr>
              <a:t> – </a:t>
            </a:r>
            <a:r>
              <a:rPr lang="de-DE">
                <a:hlinkClick r:id="rId14"/>
              </a:rPr>
              <a:t>Figma</a:t>
            </a:r>
            <a:endParaRPr lang="de-DE" dirty="0">
              <a:solidFill>
                <a:srgbClr val="24292E"/>
              </a:solidFill>
              <a:latin typeface="-apple-system"/>
            </a:endParaRPr>
          </a:p>
          <a:p>
            <a:pPr>
              <a:buFont typeface="Arial" panose="020B0604020202020204" pitchFamily="34" charset="0"/>
              <a:buChar char="•"/>
            </a:pPr>
            <a:endParaRPr lang="de-DE" b="0" i="0" u="none" strike="noStrike" dirty="0">
              <a:solidFill>
                <a:srgbClr val="24292E"/>
              </a:solidFill>
              <a:effectLst/>
              <a:latin typeface="-apple-system"/>
            </a:endParaRPr>
          </a:p>
          <a:p>
            <a:pPr algn="l">
              <a:buFont typeface="Arial" panose="020B0604020202020204" pitchFamily="34" charset="0"/>
              <a:buChar char="•"/>
            </a:pPr>
            <a:endParaRPr lang="de-DE" b="0" i="0" u="none" strike="noStrike" dirty="0">
              <a:solidFill>
                <a:srgbClr val="24292E"/>
              </a:solidFill>
              <a:effectLst/>
              <a:latin typeface="-apple-system"/>
            </a:endParaRPr>
          </a:p>
          <a:p>
            <a:pPr algn="l"/>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117</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118</a:t>
            </a:fld>
            <a:endParaRPr lang="en-US" dirty="0"/>
          </a:p>
        </p:txBody>
      </p:sp>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3">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Pexels</a:t>
            </a:r>
            <a:endParaRPr lang="de-DE" sz="800" dirty="0"/>
          </a:p>
        </p:txBody>
      </p:sp>
      <p:pic>
        <p:nvPicPr>
          <p:cNvPr id="8" name="Bildplatzhalter 7">
            <a:extLst>
              <a:ext uri="{FF2B5EF4-FFF2-40B4-BE49-F238E27FC236}">
                <a16:creationId xmlns:a16="http://schemas.microsoft.com/office/drawing/2014/main" id="{C59B61DA-4CEF-4971-A921-1950DCCDEEC4}"/>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1456" r="1456"/>
          <a:stretch>
            <a:fillRect/>
          </a:stretch>
        </p:blipFill>
        <p:spPr/>
      </p:pic>
    </p:spTree>
    <p:extLst>
      <p:ext uri="{BB962C8B-B14F-4D97-AF65-F5344CB8AC3E}">
        <p14:creationId xmlns:p14="http://schemas.microsoft.com/office/powerpoint/2010/main" val="153887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Sicherheit</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pic>
        <p:nvPicPr>
          <p:cNvPr id="5" name="Grafik 4">
            <a:extLst>
              <a:ext uri="{FF2B5EF4-FFF2-40B4-BE49-F238E27FC236}">
                <a16:creationId xmlns:a16="http://schemas.microsoft.com/office/drawing/2014/main" id="{4F846F62-5E6C-480D-B238-CFF2D00FA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923" y="838366"/>
            <a:ext cx="7340128" cy="5181267"/>
          </a:xfrm>
          <a:prstGeom prst="rect">
            <a:avLst/>
          </a:prstGeom>
        </p:spPr>
      </p:pic>
    </p:spTree>
    <p:extLst>
      <p:ext uri="{BB962C8B-B14F-4D97-AF65-F5344CB8AC3E}">
        <p14:creationId xmlns:p14="http://schemas.microsoft.com/office/powerpoint/2010/main" val="2565953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Entspannen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13</a:t>
            </a:fld>
            <a:endParaRPr lang="en-US"/>
          </a:p>
        </p:txBody>
      </p:sp>
      <p:pic>
        <p:nvPicPr>
          <p:cNvPr id="5" name="Grafik 4">
            <a:extLst>
              <a:ext uri="{FF2B5EF4-FFF2-40B4-BE49-F238E27FC236}">
                <a16:creationId xmlns:a16="http://schemas.microsoft.com/office/drawing/2014/main" id="{010612A1-0641-4285-AC62-6F972E20E527}"/>
              </a:ext>
            </a:extLst>
          </p:cNvPr>
          <p:cNvPicPr>
            <a:picLocks noChangeAspect="1"/>
          </p:cNvPicPr>
          <p:nvPr/>
        </p:nvPicPr>
        <p:blipFill rotWithShape="1">
          <a:blip r:embed="rId3">
            <a:extLst>
              <a:ext uri="{28A0092B-C50C-407E-A947-70E740481C1C}">
                <a14:useLocalDpi xmlns:a14="http://schemas.microsoft.com/office/drawing/2010/main" val="0"/>
              </a:ext>
            </a:extLst>
          </a:blip>
          <a:srcRect r="9314"/>
          <a:stretch/>
        </p:blipFill>
        <p:spPr>
          <a:xfrm>
            <a:off x="4692869" y="673266"/>
            <a:ext cx="7080723" cy="5511467"/>
          </a:xfrm>
          <a:prstGeom prst="rect">
            <a:avLst/>
          </a:prstGeom>
        </p:spPr>
      </p:pic>
    </p:spTree>
    <p:extLst>
      <p:ext uri="{BB962C8B-B14F-4D97-AF65-F5344CB8AC3E}">
        <p14:creationId xmlns:p14="http://schemas.microsoft.com/office/powerpoint/2010/main" val="112719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88900" y="1589024"/>
            <a:ext cx="4830900" cy="2093975"/>
          </a:xfrm>
        </p:spPr>
        <p:txBody>
          <a:bodyPr anchor="b">
            <a:normAutofit/>
          </a:bodyPr>
          <a:lstStyle/>
          <a:p>
            <a:pPr algn="ctr"/>
            <a:r>
              <a:rPr lang="de-DE" sz="3000" dirty="0"/>
              <a:t>Use-Case</a:t>
            </a:r>
            <a:br>
              <a:rPr lang="de-DE" sz="3000" dirty="0"/>
            </a:br>
            <a:r>
              <a:rPr lang="de-DE" sz="3000" dirty="0"/>
              <a:t>Funktionen des Systems</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14</a:t>
            </a:fld>
            <a:endParaRPr lang="en-US"/>
          </a:p>
        </p:txBody>
      </p:sp>
      <p:pic>
        <p:nvPicPr>
          <p:cNvPr id="8" name="Grafik 7">
            <a:extLst>
              <a:ext uri="{FF2B5EF4-FFF2-40B4-BE49-F238E27FC236}">
                <a16:creationId xmlns:a16="http://schemas.microsoft.com/office/drawing/2014/main" id="{EE231558-BCFC-4993-9E8E-904622920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000" y="1184358"/>
            <a:ext cx="7353876" cy="4489284"/>
          </a:xfrm>
          <a:prstGeom prst="rect">
            <a:avLst/>
          </a:prstGeom>
        </p:spPr>
      </p:pic>
    </p:spTree>
    <p:extLst>
      <p:ext uri="{BB962C8B-B14F-4D97-AF65-F5344CB8AC3E}">
        <p14:creationId xmlns:p14="http://schemas.microsoft.com/office/powerpoint/2010/main" val="123635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15</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Technische </a:t>
            </a:r>
            <a:r>
              <a:rPr lang="de-DE" sz="7900" dirty="0" err="1"/>
              <a:t>PoCs</a:t>
            </a:r>
            <a:endParaRPr lang="de-DE" sz="7900" dirty="0"/>
          </a:p>
        </p:txBody>
      </p:sp>
    </p:spTree>
    <p:extLst>
      <p:ext uri="{BB962C8B-B14F-4D97-AF65-F5344CB8AC3E}">
        <p14:creationId xmlns:p14="http://schemas.microsoft.com/office/powerpoint/2010/main" val="1154653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r>
              <a:rPr lang="de-DE" dirty="0"/>
              <a:t>Technische </a:t>
            </a:r>
            <a:r>
              <a:rPr lang="de-DE" dirty="0" err="1"/>
              <a:t>PoCs</a:t>
            </a:r>
            <a:r>
              <a:rPr lang="de-DE" dirty="0"/>
              <a:t> </a:t>
            </a:r>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16</a:t>
            </a:fld>
            <a:endParaRPr lang="en-US" dirty="0"/>
          </a:p>
        </p:txBody>
      </p:sp>
      <p:pic>
        <p:nvPicPr>
          <p:cNvPr id="6" name="Grafik 5" descr="Ein Bild, das Text enthält.&#10;&#10;Automatisch generierte Beschreibung">
            <a:extLst>
              <a:ext uri="{FF2B5EF4-FFF2-40B4-BE49-F238E27FC236}">
                <a16:creationId xmlns:a16="http://schemas.microsoft.com/office/drawing/2014/main" id="{4924BF4E-079E-4057-8631-3D7570BF5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6" y="2030150"/>
            <a:ext cx="5907756" cy="2591790"/>
          </a:xfrm>
          <a:prstGeom prst="rect">
            <a:avLst/>
          </a:prstGeom>
        </p:spPr>
      </p:pic>
      <p:sp>
        <p:nvSpPr>
          <p:cNvPr id="9" name="Textfeld 8">
            <a:extLst>
              <a:ext uri="{FF2B5EF4-FFF2-40B4-BE49-F238E27FC236}">
                <a16:creationId xmlns:a16="http://schemas.microsoft.com/office/drawing/2014/main" id="{A5C572E5-F6F7-4356-959F-56A10CF0767D}"/>
              </a:ext>
            </a:extLst>
          </p:cNvPr>
          <p:cNvSpPr txBox="1"/>
          <p:nvPr/>
        </p:nvSpPr>
        <p:spPr>
          <a:xfrm flipH="1">
            <a:off x="7347892" y="4535459"/>
            <a:ext cx="3082242" cy="369332"/>
          </a:xfrm>
          <a:prstGeom prst="rect">
            <a:avLst/>
          </a:prstGeom>
          <a:noFill/>
        </p:spPr>
        <p:txBody>
          <a:bodyPr wrap="square" rtlCol="0">
            <a:spAutoFit/>
          </a:bodyPr>
          <a:lstStyle/>
          <a:p>
            <a:r>
              <a:rPr lang="de-DE" dirty="0"/>
              <a:t>Unsere Login Tabelle in SQL</a:t>
            </a:r>
          </a:p>
        </p:txBody>
      </p:sp>
      <p:pic>
        <p:nvPicPr>
          <p:cNvPr id="11" name="Grafik 10">
            <a:extLst>
              <a:ext uri="{FF2B5EF4-FFF2-40B4-BE49-F238E27FC236}">
                <a16:creationId xmlns:a16="http://schemas.microsoft.com/office/drawing/2014/main" id="{26CDB9CA-7351-49E8-919A-0B8BC5E8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692" y="4904791"/>
            <a:ext cx="5525242" cy="1324958"/>
          </a:xfrm>
          <a:prstGeom prst="rect">
            <a:avLst/>
          </a:prstGeom>
        </p:spPr>
      </p:pic>
      <p:sp>
        <p:nvSpPr>
          <p:cNvPr id="12" name="Textfeld 11">
            <a:extLst>
              <a:ext uri="{FF2B5EF4-FFF2-40B4-BE49-F238E27FC236}">
                <a16:creationId xmlns:a16="http://schemas.microsoft.com/office/drawing/2014/main" id="{25324AEC-77A6-480C-8834-F68F80181FDD}"/>
              </a:ext>
            </a:extLst>
          </p:cNvPr>
          <p:cNvSpPr txBox="1"/>
          <p:nvPr/>
        </p:nvSpPr>
        <p:spPr>
          <a:xfrm flipH="1">
            <a:off x="7780566" y="4024702"/>
            <a:ext cx="3213016" cy="369332"/>
          </a:xfrm>
          <a:prstGeom prst="rect">
            <a:avLst/>
          </a:prstGeom>
          <a:noFill/>
        </p:spPr>
        <p:txBody>
          <a:bodyPr wrap="square" rtlCol="0">
            <a:spAutoFit/>
          </a:bodyPr>
          <a:lstStyle/>
          <a:p>
            <a:r>
              <a:rPr lang="de-DE" dirty="0"/>
              <a:t>Unsere Login Tabelle in MySQL</a:t>
            </a:r>
          </a:p>
        </p:txBody>
      </p:sp>
      <p:pic>
        <p:nvPicPr>
          <p:cNvPr id="14" name="Grafik 13" descr="Ein Bild, das Text enthält.&#10;&#10;Automatisch generierte Beschreibung">
            <a:extLst>
              <a:ext uri="{FF2B5EF4-FFF2-40B4-BE49-F238E27FC236}">
                <a16:creationId xmlns:a16="http://schemas.microsoft.com/office/drawing/2014/main" id="{1306C57F-50A4-4FBD-8F6B-2675B5FA30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6365" y="4423691"/>
            <a:ext cx="4107222" cy="1607809"/>
          </a:xfrm>
          <a:prstGeom prst="rect">
            <a:avLst/>
          </a:prstGeom>
        </p:spPr>
      </p:pic>
    </p:spTree>
    <p:extLst>
      <p:ext uri="{BB962C8B-B14F-4D97-AF65-F5344CB8AC3E}">
        <p14:creationId xmlns:p14="http://schemas.microsoft.com/office/powerpoint/2010/main" val="268502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A99A0-8739-420A-B35C-0509094E754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D899D74C-5692-4EB9-9A50-776756A0F6AD}"/>
              </a:ext>
            </a:extLst>
          </p:cNvPr>
          <p:cNvSpPr>
            <a:spLocks noGrp="1"/>
          </p:cNvSpPr>
          <p:nvPr>
            <p:ph type="sldNum" sz="quarter" idx="12"/>
          </p:nvPr>
        </p:nvSpPr>
        <p:spPr/>
        <p:txBody>
          <a:bodyPr/>
          <a:lstStyle/>
          <a:p>
            <a:pPr rtl="0"/>
            <a:fld id="{3A98EE3D-8CD1-4C3F-BD1C-C98C9596463C}" type="slidenum">
              <a:rPr lang="en-US" smtClean="0"/>
              <a:t>17</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DD3244-2024-44D8-8E18-DE861881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61" y="2563123"/>
            <a:ext cx="9869277" cy="3057952"/>
          </a:xfrm>
          <a:prstGeom prst="rect">
            <a:avLst/>
          </a:prstGeom>
        </p:spPr>
      </p:pic>
    </p:spTree>
    <p:extLst>
      <p:ext uri="{BB962C8B-B14F-4D97-AF65-F5344CB8AC3E}">
        <p14:creationId xmlns:p14="http://schemas.microsoft.com/office/powerpoint/2010/main" val="3480600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42A639-E574-421E-90FF-D8A051DFE95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800330C1-47AC-46C5-A4D4-5D3A3F799106}"/>
              </a:ext>
            </a:extLst>
          </p:cNvPr>
          <p:cNvSpPr>
            <a:spLocks noGrp="1"/>
          </p:cNvSpPr>
          <p:nvPr>
            <p:ph type="sldNum" sz="quarter" idx="12"/>
          </p:nvPr>
        </p:nvSpPr>
        <p:spPr/>
        <p:txBody>
          <a:bodyPr/>
          <a:lstStyle/>
          <a:p>
            <a:pPr rtl="0"/>
            <a:fld id="{3A98EE3D-8CD1-4C3F-BD1C-C98C9596463C}" type="slidenum">
              <a:rPr lang="en-US" smtClean="0"/>
              <a:t>18</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7C533C-AE07-4D4F-871D-100A6E88218A}"/>
              </a:ext>
            </a:extLst>
          </p:cNvPr>
          <p:cNvPicPr>
            <a:picLocks noChangeAspect="1"/>
          </p:cNvPicPr>
          <p:nvPr/>
        </p:nvPicPr>
        <p:blipFill rotWithShape="1">
          <a:blip r:embed="rId3">
            <a:extLst>
              <a:ext uri="{28A0092B-C50C-407E-A947-70E740481C1C}">
                <a14:useLocalDpi xmlns:a14="http://schemas.microsoft.com/office/drawing/2010/main" val="0"/>
              </a:ext>
            </a:extLst>
          </a:blip>
          <a:srcRect r="16332" b="50000"/>
          <a:stretch/>
        </p:blipFill>
        <p:spPr>
          <a:xfrm>
            <a:off x="1097280" y="2579794"/>
            <a:ext cx="9492825" cy="3024610"/>
          </a:xfrm>
          <a:prstGeom prst="rect">
            <a:avLst/>
          </a:prstGeom>
        </p:spPr>
      </p:pic>
    </p:spTree>
    <p:extLst>
      <p:ext uri="{BB962C8B-B14F-4D97-AF65-F5344CB8AC3E}">
        <p14:creationId xmlns:p14="http://schemas.microsoft.com/office/powerpoint/2010/main" val="1152061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BA65A-61C7-4BA8-A461-757CA577DA99}"/>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7C7F9753-DDF6-419C-8BC6-BB7C4D860B42}"/>
              </a:ext>
            </a:extLst>
          </p:cNvPr>
          <p:cNvSpPr>
            <a:spLocks noGrp="1"/>
          </p:cNvSpPr>
          <p:nvPr>
            <p:ph type="sldNum" sz="quarter" idx="12"/>
          </p:nvPr>
        </p:nvSpPr>
        <p:spPr/>
        <p:txBody>
          <a:bodyPr/>
          <a:lstStyle/>
          <a:p>
            <a:pPr rtl="0"/>
            <a:fld id="{3A98EE3D-8CD1-4C3F-BD1C-C98C9596463C}" type="slidenum">
              <a:rPr lang="en-US" smtClean="0"/>
              <a:t>19</a:t>
            </a:fld>
            <a:endParaRPr lang="en-US" dirty="0"/>
          </a:p>
        </p:txBody>
      </p:sp>
      <p:pic>
        <p:nvPicPr>
          <p:cNvPr id="5" name="Grafik 4" descr="Ein Bild, das Text enthält.&#10;&#10;Automatisch generierte Beschreibung">
            <a:extLst>
              <a:ext uri="{FF2B5EF4-FFF2-40B4-BE49-F238E27FC236}">
                <a16:creationId xmlns:a16="http://schemas.microsoft.com/office/drawing/2014/main" id="{EF05E2F8-FBFD-483C-904B-2D015744F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7" y="2577412"/>
            <a:ext cx="10936226" cy="3029373"/>
          </a:xfrm>
          <a:prstGeom prst="rect">
            <a:avLst/>
          </a:prstGeom>
        </p:spPr>
      </p:pic>
    </p:spTree>
    <p:extLst>
      <p:ext uri="{BB962C8B-B14F-4D97-AF65-F5344CB8AC3E}">
        <p14:creationId xmlns:p14="http://schemas.microsoft.com/office/powerpoint/2010/main" val="3413039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20</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CAEE3D-C960-43C8-9A44-91163658D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7" y="2605991"/>
            <a:ext cx="11536385" cy="2972215"/>
          </a:xfrm>
          <a:prstGeom prst="rect">
            <a:avLst/>
          </a:prstGeom>
        </p:spPr>
      </p:pic>
    </p:spTree>
    <p:extLst>
      <p:ext uri="{BB962C8B-B14F-4D97-AF65-F5344CB8AC3E}">
        <p14:creationId xmlns:p14="http://schemas.microsoft.com/office/powerpoint/2010/main" val="3076351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21</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Funktionale </a:t>
            </a:r>
            <a:r>
              <a:rPr lang="de-DE" sz="7900" dirty="0" err="1"/>
              <a:t>PoCs</a:t>
            </a:r>
            <a:endParaRPr lang="de-DE" sz="7900" dirty="0"/>
          </a:p>
        </p:txBody>
      </p:sp>
    </p:spTree>
    <p:extLst>
      <p:ext uri="{BB962C8B-B14F-4D97-AF65-F5344CB8AC3E}">
        <p14:creationId xmlns:p14="http://schemas.microsoft.com/office/powerpoint/2010/main" val="2038682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pic>
        <p:nvPicPr>
          <p:cNvPr id="6" name="Grafik 5">
            <a:extLst>
              <a:ext uri="{FF2B5EF4-FFF2-40B4-BE49-F238E27FC236}">
                <a16:creationId xmlns:a16="http://schemas.microsoft.com/office/drawing/2014/main" id="{3BFC0325-1531-4396-A544-289C707CEC03}"/>
              </a:ext>
            </a:extLst>
          </p:cNvPr>
          <p:cNvPicPr>
            <a:picLocks noChangeAspect="1"/>
          </p:cNvPicPr>
          <p:nvPr/>
        </p:nvPicPr>
        <p:blipFill rotWithShape="1">
          <a:blip r:embed="rId3">
            <a:extLst>
              <a:ext uri="{28A0092B-C50C-407E-A947-70E740481C1C}">
                <a14:useLocalDpi xmlns:a14="http://schemas.microsoft.com/office/drawing/2010/main" val="0"/>
              </a:ext>
            </a:extLst>
          </a:blip>
          <a:srcRect l="5348" r="24142"/>
          <a:stretch/>
        </p:blipFill>
        <p:spPr>
          <a:xfrm>
            <a:off x="665018" y="2298833"/>
            <a:ext cx="5795159" cy="1899369"/>
          </a:xfrm>
          <a:prstGeom prst="rect">
            <a:avLst/>
          </a:prstGeom>
        </p:spPr>
      </p:pic>
      <p:pic>
        <p:nvPicPr>
          <p:cNvPr id="10" name="Grafik 9">
            <a:extLst>
              <a:ext uri="{FF2B5EF4-FFF2-40B4-BE49-F238E27FC236}">
                <a16:creationId xmlns:a16="http://schemas.microsoft.com/office/drawing/2014/main" id="{2566A516-6CDE-49B0-9D09-D2EB350849EA}"/>
              </a:ext>
            </a:extLst>
          </p:cNvPr>
          <p:cNvPicPr>
            <a:picLocks noChangeAspect="1"/>
          </p:cNvPicPr>
          <p:nvPr/>
        </p:nvPicPr>
        <p:blipFill rotWithShape="1">
          <a:blip r:embed="rId4">
            <a:extLst>
              <a:ext uri="{28A0092B-C50C-407E-A947-70E740481C1C}">
                <a14:useLocalDpi xmlns:a14="http://schemas.microsoft.com/office/drawing/2010/main" val="0"/>
              </a:ext>
            </a:extLst>
          </a:blip>
          <a:srcRect t="10386" b="6989"/>
          <a:stretch/>
        </p:blipFill>
        <p:spPr>
          <a:xfrm>
            <a:off x="6460177" y="3729057"/>
            <a:ext cx="5426204" cy="2521911"/>
          </a:xfrm>
          <a:prstGeom prst="rect">
            <a:avLst/>
          </a:prstGeom>
        </p:spPr>
      </p:pic>
    </p:spTree>
    <p:extLst>
      <p:ext uri="{BB962C8B-B14F-4D97-AF65-F5344CB8AC3E}">
        <p14:creationId xmlns:p14="http://schemas.microsoft.com/office/powerpoint/2010/main" val="2017958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pic>
        <p:nvPicPr>
          <p:cNvPr id="5" name="Grafik 4" descr="Ein Bild, das Text enthält.&#10;&#10;Automatisch generierte Beschreibung">
            <a:extLst>
              <a:ext uri="{FF2B5EF4-FFF2-40B4-BE49-F238E27FC236}">
                <a16:creationId xmlns:a16="http://schemas.microsoft.com/office/drawing/2014/main" id="{7EBBC93D-1F99-4F1E-84D8-FF34D9AE2BC3}"/>
              </a:ext>
            </a:extLst>
          </p:cNvPr>
          <p:cNvPicPr>
            <a:picLocks noChangeAspect="1"/>
          </p:cNvPicPr>
          <p:nvPr/>
        </p:nvPicPr>
        <p:blipFill rotWithShape="1">
          <a:blip r:embed="rId3">
            <a:extLst>
              <a:ext uri="{28A0092B-C50C-407E-A947-70E740481C1C}">
                <a14:useLocalDpi xmlns:a14="http://schemas.microsoft.com/office/drawing/2010/main" val="0"/>
              </a:ext>
            </a:extLst>
          </a:blip>
          <a:srcRect l="5650" r="8500"/>
          <a:stretch/>
        </p:blipFill>
        <p:spPr>
          <a:xfrm>
            <a:off x="178129" y="2148435"/>
            <a:ext cx="7446471" cy="2007929"/>
          </a:xfrm>
          <a:prstGeom prst="rect">
            <a:avLst/>
          </a:prstGeom>
        </p:spPr>
      </p:pic>
    </p:spTree>
    <p:extLst>
      <p:ext uri="{BB962C8B-B14F-4D97-AF65-F5344CB8AC3E}">
        <p14:creationId xmlns:p14="http://schemas.microsoft.com/office/powerpoint/2010/main" val="3478841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pic>
        <p:nvPicPr>
          <p:cNvPr id="7" name="Grafik 6">
            <a:extLst>
              <a:ext uri="{FF2B5EF4-FFF2-40B4-BE49-F238E27FC236}">
                <a16:creationId xmlns:a16="http://schemas.microsoft.com/office/drawing/2014/main" id="{EE6EACE6-D676-4BA4-8C7F-3B4EA088915F}"/>
              </a:ext>
            </a:extLst>
          </p:cNvPr>
          <p:cNvPicPr>
            <a:picLocks noChangeAspect="1"/>
          </p:cNvPicPr>
          <p:nvPr/>
        </p:nvPicPr>
        <p:blipFill rotWithShape="1">
          <a:blip r:embed="rId3">
            <a:extLst>
              <a:ext uri="{28A0092B-C50C-407E-A947-70E740481C1C}">
                <a14:useLocalDpi xmlns:a14="http://schemas.microsoft.com/office/drawing/2010/main" val="0"/>
              </a:ext>
            </a:extLst>
          </a:blip>
          <a:srcRect t="10660" b="7272"/>
          <a:stretch/>
        </p:blipFill>
        <p:spPr>
          <a:xfrm>
            <a:off x="6460177" y="3648807"/>
            <a:ext cx="5533902" cy="2554652"/>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810CABC8-25E7-4C93-97F0-9FED979CE9A3}"/>
              </a:ext>
            </a:extLst>
          </p:cNvPr>
          <p:cNvPicPr>
            <a:picLocks noChangeAspect="1"/>
          </p:cNvPicPr>
          <p:nvPr/>
        </p:nvPicPr>
        <p:blipFill rotWithShape="1">
          <a:blip r:embed="rId4">
            <a:extLst>
              <a:ext uri="{28A0092B-C50C-407E-A947-70E740481C1C}">
                <a14:useLocalDpi xmlns:a14="http://schemas.microsoft.com/office/drawing/2010/main" val="0"/>
              </a:ext>
            </a:extLst>
          </a:blip>
          <a:srcRect l="4584" t="20741" r="47013" b="48148"/>
          <a:stretch/>
        </p:blipFill>
        <p:spPr>
          <a:xfrm>
            <a:off x="558800" y="2142393"/>
            <a:ext cx="5901377" cy="2133600"/>
          </a:xfrm>
          <a:prstGeom prst="rect">
            <a:avLst/>
          </a:prstGeom>
        </p:spPr>
      </p:pic>
    </p:spTree>
    <p:extLst>
      <p:ext uri="{BB962C8B-B14F-4D97-AF65-F5344CB8AC3E}">
        <p14:creationId xmlns:p14="http://schemas.microsoft.com/office/powerpoint/2010/main" val="2628335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pic>
        <p:nvPicPr>
          <p:cNvPr id="8" name="Grafik 7" descr="Ein Bild, das Text, Screenshot, Elektronik, Computer enthält.&#10;&#10;Automatisch generierte Beschreibung">
            <a:extLst>
              <a:ext uri="{FF2B5EF4-FFF2-40B4-BE49-F238E27FC236}">
                <a16:creationId xmlns:a16="http://schemas.microsoft.com/office/drawing/2014/main" id="{A9428214-C1FB-47CB-9BDF-113042977DAA}"/>
              </a:ext>
            </a:extLst>
          </p:cNvPr>
          <p:cNvPicPr>
            <a:picLocks noChangeAspect="1"/>
          </p:cNvPicPr>
          <p:nvPr/>
        </p:nvPicPr>
        <p:blipFill rotWithShape="1">
          <a:blip r:embed="rId3">
            <a:extLst>
              <a:ext uri="{28A0092B-C50C-407E-A947-70E740481C1C}">
                <a14:useLocalDpi xmlns:a14="http://schemas.microsoft.com/office/drawing/2010/main" val="0"/>
              </a:ext>
            </a:extLst>
          </a:blip>
          <a:srcRect l="34448" t="77098" r="35519" b="13551"/>
          <a:stretch/>
        </p:blipFill>
        <p:spPr>
          <a:xfrm>
            <a:off x="7635834" y="5120641"/>
            <a:ext cx="3661558" cy="641268"/>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82AE7884-6397-468A-948C-91811E625C67}"/>
              </a:ext>
            </a:extLst>
          </p:cNvPr>
          <p:cNvPicPr>
            <a:picLocks noChangeAspect="1"/>
          </p:cNvPicPr>
          <p:nvPr/>
        </p:nvPicPr>
        <p:blipFill rotWithShape="1">
          <a:blip r:embed="rId4">
            <a:extLst>
              <a:ext uri="{28A0092B-C50C-407E-A947-70E740481C1C}">
                <a14:useLocalDpi xmlns:a14="http://schemas.microsoft.com/office/drawing/2010/main" val="0"/>
              </a:ext>
            </a:extLst>
          </a:blip>
          <a:srcRect l="4188" t="50000" r="46458" b="19074"/>
          <a:stretch/>
        </p:blipFill>
        <p:spPr>
          <a:xfrm>
            <a:off x="777338" y="2108200"/>
            <a:ext cx="6413501" cy="2260600"/>
          </a:xfrm>
          <a:prstGeom prst="rect">
            <a:avLst/>
          </a:prstGeom>
        </p:spPr>
      </p:pic>
    </p:spTree>
    <p:extLst>
      <p:ext uri="{BB962C8B-B14F-4D97-AF65-F5344CB8AC3E}">
        <p14:creationId xmlns:p14="http://schemas.microsoft.com/office/powerpoint/2010/main" val="4127472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26</a:t>
            </a:fld>
            <a:endParaRPr lang="en-US" dirty="0"/>
          </a:p>
        </p:txBody>
      </p:sp>
      <p:pic>
        <p:nvPicPr>
          <p:cNvPr id="8" name="Grafik 7" descr="Ein Bild, das Text enthält.&#10;&#10;Automatisch generierte Beschreibung">
            <a:extLst>
              <a:ext uri="{FF2B5EF4-FFF2-40B4-BE49-F238E27FC236}">
                <a16:creationId xmlns:a16="http://schemas.microsoft.com/office/drawing/2014/main" id="{F53BCFF7-0AF9-4768-BF70-3EA5C867AE0D}"/>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10" name="Ellipse 9">
            <a:extLst>
              <a:ext uri="{FF2B5EF4-FFF2-40B4-BE49-F238E27FC236}">
                <a16:creationId xmlns:a16="http://schemas.microsoft.com/office/drawing/2014/main" id="{AA39A9A4-B223-4760-A69A-22F42B172CB7}"/>
              </a:ext>
            </a:extLst>
          </p:cNvPr>
          <p:cNvSpPr/>
          <p:nvPr/>
        </p:nvSpPr>
        <p:spPr>
          <a:xfrm>
            <a:off x="7144280"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2" name="Grafik 11" descr="Ein Bild, das Text enthält.&#10;&#10;Automatisch generierte Beschreibung">
            <a:extLst>
              <a:ext uri="{FF2B5EF4-FFF2-40B4-BE49-F238E27FC236}">
                <a16:creationId xmlns:a16="http://schemas.microsoft.com/office/drawing/2014/main" id="{A9FFCE60-8143-47A4-BB56-C378CE26C916}"/>
              </a:ext>
            </a:extLst>
          </p:cNvPr>
          <p:cNvPicPr>
            <a:picLocks noChangeAspect="1"/>
          </p:cNvPicPr>
          <p:nvPr/>
        </p:nvPicPr>
        <p:blipFill rotWithShape="1">
          <a:blip r:embed="rId4">
            <a:extLst>
              <a:ext uri="{28A0092B-C50C-407E-A947-70E740481C1C}">
                <a14:useLocalDpi xmlns:a14="http://schemas.microsoft.com/office/drawing/2010/main" val="0"/>
              </a:ext>
            </a:extLst>
          </a:blip>
          <a:srcRect l="4687" t="15521" r="28020" b="46324"/>
          <a:stretch/>
        </p:blipFill>
        <p:spPr>
          <a:xfrm>
            <a:off x="639450" y="2152996"/>
            <a:ext cx="6678588" cy="2145871"/>
          </a:xfrm>
          <a:prstGeom prst="rect">
            <a:avLst/>
          </a:prstGeom>
        </p:spPr>
      </p:pic>
    </p:spTree>
    <p:extLst>
      <p:ext uri="{BB962C8B-B14F-4D97-AF65-F5344CB8AC3E}">
        <p14:creationId xmlns:p14="http://schemas.microsoft.com/office/powerpoint/2010/main" val="3445651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pic>
        <p:nvPicPr>
          <p:cNvPr id="7" name="Grafik 6" descr="Ein Bild, das Text enthält.&#10;&#10;Automatisch generierte Beschreibung">
            <a:extLst>
              <a:ext uri="{FF2B5EF4-FFF2-40B4-BE49-F238E27FC236}">
                <a16:creationId xmlns:a16="http://schemas.microsoft.com/office/drawing/2014/main" id="{AC0EA5AC-A0A8-41FD-BE14-1627DCEF868C}"/>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8" name="Ellipse 7">
            <a:extLst>
              <a:ext uri="{FF2B5EF4-FFF2-40B4-BE49-F238E27FC236}">
                <a16:creationId xmlns:a16="http://schemas.microsoft.com/office/drawing/2014/main" id="{49CEAE09-B393-481D-B66B-5A1CE3FBB297}"/>
              </a:ext>
            </a:extLst>
          </p:cNvPr>
          <p:cNvSpPr/>
          <p:nvPr/>
        </p:nvSpPr>
        <p:spPr>
          <a:xfrm>
            <a:off x="8036455"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Ein Bild, das Text enthält.&#10;&#10;Automatisch generierte Beschreibung">
            <a:extLst>
              <a:ext uri="{FF2B5EF4-FFF2-40B4-BE49-F238E27FC236}">
                <a16:creationId xmlns:a16="http://schemas.microsoft.com/office/drawing/2014/main" id="{FD67A87A-A70A-446F-A479-7EB81FDB5D5E}"/>
              </a:ext>
            </a:extLst>
          </p:cNvPr>
          <p:cNvPicPr>
            <a:picLocks noChangeAspect="1"/>
          </p:cNvPicPr>
          <p:nvPr/>
        </p:nvPicPr>
        <p:blipFill rotWithShape="1">
          <a:blip r:embed="rId4">
            <a:extLst>
              <a:ext uri="{28A0092B-C50C-407E-A947-70E740481C1C}">
                <a14:useLocalDpi xmlns:a14="http://schemas.microsoft.com/office/drawing/2010/main" val="0"/>
              </a:ext>
            </a:extLst>
          </a:blip>
          <a:srcRect l="5001" t="54529" r="28333" b="7764"/>
          <a:stretch/>
        </p:blipFill>
        <p:spPr>
          <a:xfrm>
            <a:off x="647700" y="2164872"/>
            <a:ext cx="6731000" cy="2145506"/>
          </a:xfrm>
          <a:prstGeom prst="rect">
            <a:avLst/>
          </a:prstGeom>
        </p:spPr>
      </p:pic>
    </p:spTree>
    <p:extLst>
      <p:ext uri="{BB962C8B-B14F-4D97-AF65-F5344CB8AC3E}">
        <p14:creationId xmlns:p14="http://schemas.microsoft.com/office/powerpoint/2010/main" val="1787953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33360-5ADA-45C4-BC1A-F254CFC8198B}"/>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43DADAF9-F788-4868-8CA3-3B7C2E0FF787}"/>
              </a:ext>
            </a:extLst>
          </p:cNvPr>
          <p:cNvSpPr>
            <a:spLocks noGrp="1"/>
          </p:cNvSpPr>
          <p:nvPr>
            <p:ph type="sldNum" sz="quarter" idx="12"/>
          </p:nvPr>
        </p:nvSpPr>
        <p:spPr/>
        <p:txBody>
          <a:bodyPr/>
          <a:lstStyle/>
          <a:p>
            <a:pPr rtl="0"/>
            <a:fld id="{3A98EE3D-8CD1-4C3F-BD1C-C98C9596463C}" type="slidenum">
              <a:rPr lang="en-US" smtClean="0"/>
              <a:t>28</a:t>
            </a:fld>
            <a:endParaRPr lang="en-US" dirty="0"/>
          </a:p>
        </p:txBody>
      </p:sp>
      <p:pic>
        <p:nvPicPr>
          <p:cNvPr id="5" name="Grafik 4">
            <a:extLst>
              <a:ext uri="{FF2B5EF4-FFF2-40B4-BE49-F238E27FC236}">
                <a16:creationId xmlns:a16="http://schemas.microsoft.com/office/drawing/2014/main" id="{2254101C-94EC-455A-959F-60102507D0AC}"/>
              </a:ext>
            </a:extLst>
          </p:cNvPr>
          <p:cNvPicPr>
            <a:picLocks noChangeAspect="1"/>
          </p:cNvPicPr>
          <p:nvPr/>
        </p:nvPicPr>
        <p:blipFill rotWithShape="1">
          <a:blip r:embed="rId3"/>
          <a:srcRect l="4583" t="41667" r="27501" b="19629"/>
          <a:stretch/>
        </p:blipFill>
        <p:spPr>
          <a:xfrm>
            <a:off x="736599" y="2008188"/>
            <a:ext cx="6477727" cy="2076450"/>
          </a:xfrm>
          <a:prstGeom prst="rect">
            <a:avLst/>
          </a:prstGeom>
        </p:spPr>
      </p:pic>
      <p:pic>
        <p:nvPicPr>
          <p:cNvPr id="7" name="Grafik 6">
            <a:extLst>
              <a:ext uri="{FF2B5EF4-FFF2-40B4-BE49-F238E27FC236}">
                <a16:creationId xmlns:a16="http://schemas.microsoft.com/office/drawing/2014/main" id="{82CB72C8-FACD-4368-B565-38A3E392DFAA}"/>
              </a:ext>
            </a:extLst>
          </p:cNvPr>
          <p:cNvPicPr>
            <a:picLocks noChangeAspect="1"/>
          </p:cNvPicPr>
          <p:nvPr/>
        </p:nvPicPr>
        <p:blipFill rotWithShape="1">
          <a:blip r:embed="rId4"/>
          <a:srcRect l="31250" t="8333" r="31563" b="69353"/>
          <a:stretch/>
        </p:blipFill>
        <p:spPr>
          <a:xfrm>
            <a:off x="6621780" y="4355466"/>
            <a:ext cx="4533900" cy="1530350"/>
          </a:xfrm>
          <a:prstGeom prst="rect">
            <a:avLst/>
          </a:prstGeom>
        </p:spPr>
      </p:pic>
    </p:spTree>
    <p:extLst>
      <p:ext uri="{BB962C8B-B14F-4D97-AF65-F5344CB8AC3E}">
        <p14:creationId xmlns:p14="http://schemas.microsoft.com/office/powerpoint/2010/main" val="549099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29</a:t>
            </a:fld>
            <a:endParaRPr lang="en-US" dirty="0"/>
          </a:p>
        </p:txBody>
      </p:sp>
      <p:pic>
        <p:nvPicPr>
          <p:cNvPr id="6" name="Grafik 5" descr="Ein Bild, das Text enthält.&#10;&#10;Automatisch generierte Beschreibung">
            <a:extLst>
              <a:ext uri="{FF2B5EF4-FFF2-40B4-BE49-F238E27FC236}">
                <a16:creationId xmlns:a16="http://schemas.microsoft.com/office/drawing/2014/main" id="{DF1B6C05-DDC1-4DA9-8050-D25FBD3A4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4181"/>
            <a:ext cx="7350826" cy="1818362"/>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87574E3-D399-4349-AD62-E71544B0CD62}"/>
              </a:ext>
            </a:extLst>
          </p:cNvPr>
          <p:cNvPicPr>
            <a:picLocks noChangeAspect="1"/>
          </p:cNvPicPr>
          <p:nvPr/>
        </p:nvPicPr>
        <p:blipFill rotWithShape="1">
          <a:blip r:embed="rId4">
            <a:extLst>
              <a:ext uri="{28A0092B-C50C-407E-A947-70E740481C1C}">
                <a14:useLocalDpi xmlns:a14="http://schemas.microsoft.com/office/drawing/2010/main" val="0"/>
              </a:ext>
            </a:extLst>
          </a:blip>
          <a:srcRect l="3377" t="27036" r="4552" b="19970"/>
          <a:stretch/>
        </p:blipFill>
        <p:spPr>
          <a:xfrm>
            <a:off x="6662623" y="3429000"/>
            <a:ext cx="4720964" cy="1528479"/>
          </a:xfrm>
          <a:prstGeom prst="rect">
            <a:avLst/>
          </a:prstGeom>
        </p:spPr>
      </p:pic>
      <p:pic>
        <p:nvPicPr>
          <p:cNvPr id="10" name="Grafik 9">
            <a:extLst>
              <a:ext uri="{FF2B5EF4-FFF2-40B4-BE49-F238E27FC236}">
                <a16:creationId xmlns:a16="http://schemas.microsoft.com/office/drawing/2014/main" id="{7F812264-7B99-4EE8-ABED-FE3EA55569E7}"/>
              </a:ext>
            </a:extLst>
          </p:cNvPr>
          <p:cNvPicPr>
            <a:picLocks noChangeAspect="1"/>
          </p:cNvPicPr>
          <p:nvPr/>
        </p:nvPicPr>
        <p:blipFill rotWithShape="1">
          <a:blip r:embed="rId5">
            <a:extLst>
              <a:ext uri="{28A0092B-C50C-407E-A947-70E740481C1C}">
                <a14:useLocalDpi xmlns:a14="http://schemas.microsoft.com/office/drawing/2010/main" val="0"/>
              </a:ext>
            </a:extLst>
          </a:blip>
          <a:srcRect l="3231" t="56023" r="4199" b="15078"/>
          <a:stretch/>
        </p:blipFill>
        <p:spPr>
          <a:xfrm>
            <a:off x="6662623" y="5123198"/>
            <a:ext cx="4720964" cy="787717"/>
          </a:xfrm>
          <a:prstGeom prst="rect">
            <a:avLst/>
          </a:prstGeom>
        </p:spPr>
      </p:pic>
    </p:spTree>
    <p:extLst>
      <p:ext uri="{BB962C8B-B14F-4D97-AF65-F5344CB8AC3E}">
        <p14:creationId xmlns:p14="http://schemas.microsoft.com/office/powerpoint/2010/main" val="180950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2E36D4-F4B4-468C-A22F-C0B64D0DC470}"/>
              </a:ext>
            </a:extLst>
          </p:cNvPr>
          <p:cNvSpPr>
            <a:spLocks noGrp="1"/>
          </p:cNvSpPr>
          <p:nvPr>
            <p:ph type="title"/>
          </p:nvPr>
        </p:nvSpPr>
        <p:spPr/>
        <p:txBody>
          <a:bodyPr/>
          <a:lstStyle/>
          <a:p>
            <a:r>
              <a:rPr lang="de-DE" dirty="0"/>
              <a:t>Vermerk:</a:t>
            </a:r>
          </a:p>
        </p:txBody>
      </p:sp>
      <p:sp>
        <p:nvSpPr>
          <p:cNvPr id="3" name="Foliennummernplatzhalter 2">
            <a:extLst>
              <a:ext uri="{FF2B5EF4-FFF2-40B4-BE49-F238E27FC236}">
                <a16:creationId xmlns:a16="http://schemas.microsoft.com/office/drawing/2014/main" id="{A4034147-4E4F-45E6-AEBD-DC5BBF65CC8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
        <p:nvSpPr>
          <p:cNvPr id="5" name="Textfeld 4">
            <a:extLst>
              <a:ext uri="{FF2B5EF4-FFF2-40B4-BE49-F238E27FC236}">
                <a16:creationId xmlns:a16="http://schemas.microsoft.com/office/drawing/2014/main" id="{DB63D29E-4337-4C4F-B124-969A5AA18458}"/>
              </a:ext>
            </a:extLst>
          </p:cNvPr>
          <p:cNvSpPr txBox="1"/>
          <p:nvPr/>
        </p:nvSpPr>
        <p:spPr>
          <a:xfrm>
            <a:off x="1097280" y="3076435"/>
            <a:ext cx="10058400" cy="938719"/>
          </a:xfrm>
          <a:prstGeom prst="rect">
            <a:avLst/>
          </a:prstGeom>
          <a:noFill/>
        </p:spPr>
        <p:txBody>
          <a:bodyPr wrap="square" rtlCol="0">
            <a:spAutoFit/>
          </a:bodyPr>
          <a:lstStyle/>
          <a:p>
            <a:pPr algn="ctr"/>
            <a:r>
              <a:rPr lang="de-DE" sz="2700" dirty="0"/>
              <a:t>Die </a:t>
            </a:r>
            <a:r>
              <a:rPr lang="de-DE" sz="2800" b="0" i="0" dirty="0">
                <a:solidFill>
                  <a:srgbClr val="24292E"/>
                </a:solidFill>
                <a:effectLst/>
                <a:latin typeface="-apple-system"/>
              </a:rPr>
              <a:t>Modellierungsbegründungen</a:t>
            </a:r>
            <a:r>
              <a:rPr lang="de-DE" sz="2700" dirty="0"/>
              <a:t> finden Sie unter den jeweiligen Folien in den Notizen!!</a:t>
            </a:r>
          </a:p>
        </p:txBody>
      </p:sp>
    </p:spTree>
    <p:extLst>
      <p:ext uri="{BB962C8B-B14F-4D97-AF65-F5344CB8AC3E}">
        <p14:creationId xmlns:p14="http://schemas.microsoft.com/office/powerpoint/2010/main" val="4597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30</a:t>
            </a:fld>
            <a:endParaRPr lang="en-US" dirty="0"/>
          </a:p>
        </p:txBody>
      </p:sp>
      <p:pic>
        <p:nvPicPr>
          <p:cNvPr id="6" name="Grafik 5" descr="Ein Bild, das Text enthält.&#10;&#10;Automatisch generierte Beschreibung">
            <a:extLst>
              <a:ext uri="{FF2B5EF4-FFF2-40B4-BE49-F238E27FC236}">
                <a16:creationId xmlns:a16="http://schemas.microsoft.com/office/drawing/2014/main" id="{A85FAEF6-A0C8-4147-8F76-017E46D7E611}"/>
              </a:ext>
            </a:extLst>
          </p:cNvPr>
          <p:cNvPicPr>
            <a:picLocks noChangeAspect="1"/>
          </p:cNvPicPr>
          <p:nvPr/>
        </p:nvPicPr>
        <p:blipFill rotWithShape="1">
          <a:blip r:embed="rId3">
            <a:extLst>
              <a:ext uri="{28A0092B-C50C-407E-A947-70E740481C1C}">
                <a14:useLocalDpi xmlns:a14="http://schemas.microsoft.com/office/drawing/2010/main" val="0"/>
              </a:ext>
            </a:extLst>
          </a:blip>
          <a:srcRect l="8345" r="2444"/>
          <a:stretch/>
        </p:blipFill>
        <p:spPr>
          <a:xfrm>
            <a:off x="264796" y="2776790"/>
            <a:ext cx="5831204" cy="1791635"/>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8B18C76B-9252-4EF5-9F10-691F4720BB6B}"/>
              </a:ext>
            </a:extLst>
          </p:cNvPr>
          <p:cNvPicPr>
            <a:picLocks noChangeAspect="1"/>
          </p:cNvPicPr>
          <p:nvPr/>
        </p:nvPicPr>
        <p:blipFill rotWithShape="1">
          <a:blip r:embed="rId4">
            <a:extLst>
              <a:ext uri="{28A0092B-C50C-407E-A947-70E740481C1C}">
                <a14:useLocalDpi xmlns:a14="http://schemas.microsoft.com/office/drawing/2010/main" val="0"/>
              </a:ext>
            </a:extLst>
          </a:blip>
          <a:srcRect t="22919" b="5695"/>
          <a:stretch/>
        </p:blipFill>
        <p:spPr>
          <a:xfrm>
            <a:off x="6220415" y="2018861"/>
            <a:ext cx="5810250" cy="23330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716609D-6BC5-40DF-8676-EC30BDAC83F1}"/>
              </a:ext>
            </a:extLst>
          </p:cNvPr>
          <p:cNvPicPr>
            <a:picLocks noChangeAspect="1"/>
          </p:cNvPicPr>
          <p:nvPr/>
        </p:nvPicPr>
        <p:blipFill rotWithShape="1">
          <a:blip r:embed="rId5">
            <a:extLst>
              <a:ext uri="{28A0092B-C50C-407E-A947-70E740481C1C}">
                <a14:useLocalDpi xmlns:a14="http://schemas.microsoft.com/office/drawing/2010/main" val="0"/>
              </a:ext>
            </a:extLst>
          </a:blip>
          <a:srcRect t="29091" b="16017"/>
          <a:stretch/>
        </p:blipFill>
        <p:spPr>
          <a:xfrm>
            <a:off x="6220415" y="4351923"/>
            <a:ext cx="5802563" cy="179163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CF54BD8C-A617-44DF-AAB3-C05DF55EA46E}"/>
              </a:ext>
            </a:extLst>
          </p:cNvPr>
          <p:cNvPicPr>
            <a:picLocks noChangeAspect="1"/>
          </p:cNvPicPr>
          <p:nvPr/>
        </p:nvPicPr>
        <p:blipFill rotWithShape="1">
          <a:blip r:embed="rId6">
            <a:extLst>
              <a:ext uri="{28A0092B-C50C-407E-A947-70E740481C1C}">
                <a14:useLocalDpi xmlns:a14="http://schemas.microsoft.com/office/drawing/2010/main" val="0"/>
              </a:ext>
            </a:extLst>
          </a:blip>
          <a:srcRect l="26688" t="25333" r="28798" b="62078"/>
          <a:stretch/>
        </p:blipFill>
        <p:spPr>
          <a:xfrm>
            <a:off x="1503675" y="5012777"/>
            <a:ext cx="3740727" cy="595078"/>
          </a:xfrm>
          <a:prstGeom prst="rect">
            <a:avLst/>
          </a:prstGeom>
        </p:spPr>
      </p:pic>
    </p:spTree>
    <p:extLst>
      <p:ext uri="{BB962C8B-B14F-4D97-AF65-F5344CB8AC3E}">
        <p14:creationId xmlns:p14="http://schemas.microsoft.com/office/powerpoint/2010/main" val="3087087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31</a:t>
            </a:fld>
            <a:endParaRPr lang="en-US" dirty="0"/>
          </a:p>
        </p:txBody>
      </p:sp>
      <p:pic>
        <p:nvPicPr>
          <p:cNvPr id="6" name="Grafik 5" descr="Ein Bild, das Text enthält.&#10;&#10;Automatisch generierte Beschreibung">
            <a:extLst>
              <a:ext uri="{FF2B5EF4-FFF2-40B4-BE49-F238E27FC236}">
                <a16:creationId xmlns:a16="http://schemas.microsoft.com/office/drawing/2014/main" id="{CC574EFC-F81E-402D-8C1E-E1AF0EB0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1349"/>
            <a:ext cx="6590805" cy="1716534"/>
          </a:xfrm>
          <a:prstGeom prst="rect">
            <a:avLst/>
          </a:prstGeom>
        </p:spPr>
      </p:pic>
      <p:pic>
        <p:nvPicPr>
          <p:cNvPr id="8" name="Grafik 7">
            <a:extLst>
              <a:ext uri="{FF2B5EF4-FFF2-40B4-BE49-F238E27FC236}">
                <a16:creationId xmlns:a16="http://schemas.microsoft.com/office/drawing/2014/main" id="{5C6C8F14-CE51-4CA5-9C96-EAD9E3F52407}"/>
              </a:ext>
            </a:extLst>
          </p:cNvPr>
          <p:cNvPicPr>
            <a:picLocks noChangeAspect="1"/>
          </p:cNvPicPr>
          <p:nvPr/>
        </p:nvPicPr>
        <p:blipFill rotWithShape="1">
          <a:blip r:embed="rId4">
            <a:extLst>
              <a:ext uri="{28A0092B-C50C-407E-A947-70E740481C1C}">
                <a14:useLocalDpi xmlns:a14="http://schemas.microsoft.com/office/drawing/2010/main" val="0"/>
              </a:ext>
            </a:extLst>
          </a:blip>
          <a:srcRect l="3301" t="21126" r="1747" b="17922"/>
          <a:stretch/>
        </p:blipFill>
        <p:spPr>
          <a:xfrm>
            <a:off x="5902035" y="2156203"/>
            <a:ext cx="6187045" cy="2226830"/>
          </a:xfrm>
          <a:prstGeom prst="rect">
            <a:avLst/>
          </a:prstGeom>
        </p:spPr>
      </p:pic>
      <p:pic>
        <p:nvPicPr>
          <p:cNvPr id="10" name="Grafik 9">
            <a:extLst>
              <a:ext uri="{FF2B5EF4-FFF2-40B4-BE49-F238E27FC236}">
                <a16:creationId xmlns:a16="http://schemas.microsoft.com/office/drawing/2014/main" id="{0FC7C669-F570-44F8-88B6-969DEAF13ECF}"/>
              </a:ext>
            </a:extLst>
          </p:cNvPr>
          <p:cNvPicPr>
            <a:picLocks noChangeAspect="1"/>
          </p:cNvPicPr>
          <p:nvPr/>
        </p:nvPicPr>
        <p:blipFill rotWithShape="1">
          <a:blip r:embed="rId5">
            <a:extLst>
              <a:ext uri="{28A0092B-C50C-407E-A947-70E740481C1C}">
                <a14:useLocalDpi xmlns:a14="http://schemas.microsoft.com/office/drawing/2010/main" val="0"/>
              </a:ext>
            </a:extLst>
          </a:blip>
          <a:srcRect l="3433" t="43809" r="5519" b="5995"/>
          <a:stretch/>
        </p:blipFill>
        <p:spPr>
          <a:xfrm>
            <a:off x="5902035" y="4457886"/>
            <a:ext cx="6172397" cy="1914098"/>
          </a:xfrm>
          <a:prstGeom prst="rect">
            <a:avLst/>
          </a:prstGeom>
        </p:spPr>
      </p:pic>
      <p:pic>
        <p:nvPicPr>
          <p:cNvPr id="12" name="Grafik 11">
            <a:extLst>
              <a:ext uri="{FF2B5EF4-FFF2-40B4-BE49-F238E27FC236}">
                <a16:creationId xmlns:a16="http://schemas.microsoft.com/office/drawing/2014/main" id="{694B4356-B44D-4DFD-AA90-BC32EC255D3C}"/>
              </a:ext>
            </a:extLst>
          </p:cNvPr>
          <p:cNvPicPr>
            <a:picLocks noChangeAspect="1"/>
          </p:cNvPicPr>
          <p:nvPr/>
        </p:nvPicPr>
        <p:blipFill rotWithShape="1">
          <a:blip r:embed="rId6">
            <a:extLst>
              <a:ext uri="{28A0092B-C50C-407E-A947-70E740481C1C}">
                <a14:useLocalDpi xmlns:a14="http://schemas.microsoft.com/office/drawing/2010/main" val="0"/>
              </a:ext>
            </a:extLst>
          </a:blip>
          <a:srcRect t="20087" b="5995"/>
          <a:stretch/>
        </p:blipFill>
        <p:spPr>
          <a:xfrm>
            <a:off x="403761" y="4141872"/>
            <a:ext cx="5379522" cy="2236746"/>
          </a:xfrm>
          <a:prstGeom prst="rect">
            <a:avLst/>
          </a:prstGeom>
        </p:spPr>
      </p:pic>
    </p:spTree>
    <p:extLst>
      <p:ext uri="{BB962C8B-B14F-4D97-AF65-F5344CB8AC3E}">
        <p14:creationId xmlns:p14="http://schemas.microsoft.com/office/powerpoint/2010/main" val="1272993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32</a:t>
            </a:fld>
            <a:endParaRPr lang="en-US" dirty="0"/>
          </a:p>
        </p:txBody>
      </p:sp>
      <p:pic>
        <p:nvPicPr>
          <p:cNvPr id="10" name="Grafik 9" descr="Ein Bild, das Text enthält.&#10;&#10;Automatisch generierte Beschreibung">
            <a:extLst>
              <a:ext uri="{FF2B5EF4-FFF2-40B4-BE49-F238E27FC236}">
                <a16:creationId xmlns:a16="http://schemas.microsoft.com/office/drawing/2014/main" id="{7AF51C62-DCFC-4B1B-8B66-714EB1330555}"/>
              </a:ext>
            </a:extLst>
          </p:cNvPr>
          <p:cNvPicPr>
            <a:picLocks noChangeAspect="1"/>
          </p:cNvPicPr>
          <p:nvPr/>
        </p:nvPicPr>
        <p:blipFill rotWithShape="1">
          <a:blip r:embed="rId3">
            <a:extLst>
              <a:ext uri="{28A0092B-C50C-407E-A947-70E740481C1C}">
                <a14:useLocalDpi xmlns:a14="http://schemas.microsoft.com/office/drawing/2010/main" val="0"/>
              </a:ext>
            </a:extLst>
          </a:blip>
          <a:srcRect l="4773" t="34632" r="27922" b="25333"/>
          <a:stretch/>
        </p:blipFill>
        <p:spPr>
          <a:xfrm>
            <a:off x="424679" y="2149434"/>
            <a:ext cx="6080167" cy="203435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054C1A1C-789E-41AE-83CE-62F343AF6872}"/>
              </a:ext>
            </a:extLst>
          </p:cNvPr>
          <p:cNvPicPr>
            <a:picLocks noChangeAspect="1"/>
          </p:cNvPicPr>
          <p:nvPr/>
        </p:nvPicPr>
        <p:blipFill rotWithShape="1">
          <a:blip r:embed="rId4">
            <a:extLst>
              <a:ext uri="{28A0092B-C50C-407E-A947-70E740481C1C}">
                <a14:useLocalDpi xmlns:a14="http://schemas.microsoft.com/office/drawing/2010/main" val="0"/>
              </a:ext>
            </a:extLst>
          </a:blip>
          <a:srcRect t="19394" b="11515"/>
          <a:stretch/>
        </p:blipFill>
        <p:spPr>
          <a:xfrm>
            <a:off x="6504846" y="3932081"/>
            <a:ext cx="5343896" cy="2076833"/>
          </a:xfrm>
          <a:prstGeom prst="rect">
            <a:avLst/>
          </a:prstGeom>
        </p:spPr>
      </p:pic>
    </p:spTree>
    <p:extLst>
      <p:ext uri="{BB962C8B-B14F-4D97-AF65-F5344CB8AC3E}">
        <p14:creationId xmlns:p14="http://schemas.microsoft.com/office/powerpoint/2010/main" val="493460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33</a:t>
            </a:fld>
            <a:endParaRPr lang="en-US" dirty="0"/>
          </a:p>
        </p:txBody>
      </p:sp>
      <p:pic>
        <p:nvPicPr>
          <p:cNvPr id="6" name="Grafik 5">
            <a:extLst>
              <a:ext uri="{FF2B5EF4-FFF2-40B4-BE49-F238E27FC236}">
                <a16:creationId xmlns:a16="http://schemas.microsoft.com/office/drawing/2014/main" id="{B975D624-1492-4925-A750-5E9861B6B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0" y="2510729"/>
            <a:ext cx="6921621" cy="1813716"/>
          </a:xfrm>
          <a:prstGeom prst="rect">
            <a:avLst/>
          </a:prstGeom>
        </p:spPr>
      </p:pic>
    </p:spTree>
    <p:extLst>
      <p:ext uri="{BB962C8B-B14F-4D97-AF65-F5344CB8AC3E}">
        <p14:creationId xmlns:p14="http://schemas.microsoft.com/office/powerpoint/2010/main" val="1902851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34</a:t>
            </a:fld>
            <a:endParaRPr lang="en-US" dirty="0"/>
          </a:p>
        </p:txBody>
      </p:sp>
      <p:pic>
        <p:nvPicPr>
          <p:cNvPr id="6" name="Grafik 5" descr="Ein Bild, das Text enthält.&#10;&#10;Automatisch generierte Beschreibung">
            <a:extLst>
              <a:ext uri="{FF2B5EF4-FFF2-40B4-BE49-F238E27FC236}">
                <a16:creationId xmlns:a16="http://schemas.microsoft.com/office/drawing/2014/main" id="{1AE6141A-564C-41F5-A3E6-47DF6121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65" y="2327340"/>
            <a:ext cx="6888499" cy="1900276"/>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481A5DE-C165-4D10-974C-171023AB989C}"/>
              </a:ext>
            </a:extLst>
          </p:cNvPr>
          <p:cNvPicPr>
            <a:picLocks noChangeAspect="1"/>
          </p:cNvPicPr>
          <p:nvPr/>
        </p:nvPicPr>
        <p:blipFill rotWithShape="1">
          <a:blip r:embed="rId4">
            <a:extLst>
              <a:ext uri="{28A0092B-C50C-407E-A947-70E740481C1C}">
                <a14:useLocalDpi xmlns:a14="http://schemas.microsoft.com/office/drawing/2010/main" val="0"/>
              </a:ext>
            </a:extLst>
          </a:blip>
          <a:srcRect t="45194" r="77110" b="46840"/>
          <a:stretch/>
        </p:blipFill>
        <p:spPr>
          <a:xfrm>
            <a:off x="5033950" y="4574376"/>
            <a:ext cx="6175937" cy="1208907"/>
          </a:xfrm>
          <a:prstGeom prst="rect">
            <a:avLst/>
          </a:prstGeom>
        </p:spPr>
      </p:pic>
    </p:spTree>
    <p:extLst>
      <p:ext uri="{BB962C8B-B14F-4D97-AF65-F5344CB8AC3E}">
        <p14:creationId xmlns:p14="http://schemas.microsoft.com/office/powerpoint/2010/main" val="3469828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Coding</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a:xfrm>
            <a:off x="1097280" y="4663440"/>
            <a:ext cx="10504910" cy="1143000"/>
          </a:xfrm>
        </p:spPr>
        <p:txBody>
          <a:bodyPr>
            <a:normAutofit/>
          </a:bodyPr>
          <a:lstStyle/>
          <a:p>
            <a:r>
              <a:rPr lang="de-DE" sz="2000" dirty="0"/>
              <a:t>Den code dazu finden SIE in UNSEREM GitHub: </a:t>
            </a:r>
            <a:br>
              <a:rPr lang="de-DE" sz="2000" dirty="0"/>
            </a:br>
            <a:r>
              <a:rPr lang="de-DE" sz="1400" dirty="0"/>
              <a:t>* </a:t>
            </a:r>
            <a:r>
              <a:rPr lang="de-DE" sz="1400" dirty="0">
                <a:hlinkClick r:id="rId3"/>
              </a:rPr>
              <a:t>EPWS2020SerttasPlackenhohn/Coding at </a:t>
            </a:r>
            <a:r>
              <a:rPr lang="de-DE" sz="1400" dirty="0" err="1">
                <a:hlinkClick r:id="rId3"/>
              </a:rPr>
              <a:t>main</a:t>
            </a:r>
            <a:r>
              <a:rPr lang="de-DE" sz="1400" dirty="0">
                <a:hlinkClick r:id="rId3"/>
              </a:rPr>
              <a:t> · Kplacken/EPWS2020SerttasPlackenhohn (github.com) </a:t>
            </a:r>
            <a:endParaRPr lang="de-DE" sz="1400"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35</a:t>
            </a:fld>
            <a:endParaRPr lang="en-US" dirty="0"/>
          </a:p>
        </p:txBody>
      </p:sp>
    </p:spTree>
    <p:extLst>
      <p:ext uri="{BB962C8B-B14F-4D97-AF65-F5344CB8AC3E}">
        <p14:creationId xmlns:p14="http://schemas.microsoft.com/office/powerpoint/2010/main" val="399139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latin typeface="-apple-system"/>
            </a:endParaRP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Styleguide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36</a:t>
            </a:fld>
            <a:endParaRPr lang="en-US" dirty="0"/>
          </a:p>
        </p:txBody>
      </p:sp>
    </p:spTree>
    <p:extLst>
      <p:ext uri="{BB962C8B-B14F-4D97-AF65-F5344CB8AC3E}">
        <p14:creationId xmlns:p14="http://schemas.microsoft.com/office/powerpoint/2010/main" val="2280227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37</a:t>
            </a:fld>
            <a:endParaRPr lang="en-US"/>
          </a:p>
        </p:txBody>
      </p:sp>
      <p:sp>
        <p:nvSpPr>
          <p:cNvPr id="4" name="Textfeld 3">
            <a:extLst>
              <a:ext uri="{FF2B5EF4-FFF2-40B4-BE49-F238E27FC236}">
                <a16:creationId xmlns:a16="http://schemas.microsoft.com/office/drawing/2014/main" id="{2B3D4B3D-5DA1-482C-A158-31187E396240}"/>
              </a:ext>
            </a:extLst>
          </p:cNvPr>
          <p:cNvSpPr txBox="1"/>
          <p:nvPr/>
        </p:nvSpPr>
        <p:spPr>
          <a:xfrm>
            <a:off x="1097279" y="4143314"/>
            <a:ext cx="2280062" cy="523220"/>
          </a:xfrm>
          <a:prstGeom prst="rect">
            <a:avLst/>
          </a:prstGeom>
          <a:noFill/>
        </p:spPr>
        <p:txBody>
          <a:bodyPr wrap="square" rtlCol="0">
            <a:spAutoFit/>
          </a:bodyPr>
          <a:lstStyle/>
          <a:p>
            <a:r>
              <a:rPr lang="de-DE" sz="2800" u="sng" dirty="0"/>
              <a:t>Farben</a:t>
            </a:r>
          </a:p>
        </p:txBody>
      </p:sp>
      <p:sp>
        <p:nvSpPr>
          <p:cNvPr id="7" name="Rechteck 6">
            <a:extLst>
              <a:ext uri="{FF2B5EF4-FFF2-40B4-BE49-F238E27FC236}">
                <a16:creationId xmlns:a16="http://schemas.microsoft.com/office/drawing/2014/main" id="{F66146BB-E3A4-4240-899B-DF5C94E774C9}"/>
              </a:ext>
            </a:extLst>
          </p:cNvPr>
          <p:cNvSpPr/>
          <p:nvPr/>
        </p:nvSpPr>
        <p:spPr>
          <a:xfrm>
            <a:off x="1175657" y="4682426"/>
            <a:ext cx="807522" cy="734111"/>
          </a:xfrm>
          <a:prstGeom prst="rect">
            <a:avLst/>
          </a:prstGeom>
          <a:solidFill>
            <a:srgbClr val="F18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FF00"/>
              </a:solidFill>
            </a:endParaRPr>
          </a:p>
        </p:txBody>
      </p:sp>
      <p:sp>
        <p:nvSpPr>
          <p:cNvPr id="8" name="Rechteck 7">
            <a:extLst>
              <a:ext uri="{FF2B5EF4-FFF2-40B4-BE49-F238E27FC236}">
                <a16:creationId xmlns:a16="http://schemas.microsoft.com/office/drawing/2014/main" id="{436EEE7C-5976-4F87-9B83-79D3B03EBAD9}"/>
              </a:ext>
            </a:extLst>
          </p:cNvPr>
          <p:cNvSpPr/>
          <p:nvPr/>
        </p:nvSpPr>
        <p:spPr>
          <a:xfrm>
            <a:off x="2147454" y="4682425"/>
            <a:ext cx="807522" cy="734111"/>
          </a:xfrm>
          <a:prstGeom prst="rect">
            <a:avLst/>
          </a:prstGeom>
          <a:solidFill>
            <a:srgbClr val="EAB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9FDA805-DBDE-4277-82D0-06C35C20D6E0}"/>
              </a:ext>
            </a:extLst>
          </p:cNvPr>
          <p:cNvSpPr/>
          <p:nvPr/>
        </p:nvSpPr>
        <p:spPr>
          <a:xfrm>
            <a:off x="3119251" y="4682425"/>
            <a:ext cx="807522" cy="734111"/>
          </a:xfrm>
          <a:prstGeom prst="rect">
            <a:avLst/>
          </a:prstGeom>
          <a:solidFill>
            <a:srgbClr val="FBE2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DDD54C6-88D2-4D30-A553-43FAC5223CBE}"/>
              </a:ext>
            </a:extLst>
          </p:cNvPr>
          <p:cNvSpPr/>
          <p:nvPr/>
        </p:nvSpPr>
        <p:spPr>
          <a:xfrm>
            <a:off x="4091048" y="4679457"/>
            <a:ext cx="807522" cy="73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CC92AA6-B55A-4024-82FC-3FA5F6F4D328}"/>
              </a:ext>
            </a:extLst>
          </p:cNvPr>
          <p:cNvSpPr/>
          <p:nvPr/>
        </p:nvSpPr>
        <p:spPr>
          <a:xfrm>
            <a:off x="4091048" y="4682425"/>
            <a:ext cx="807522" cy="734111"/>
          </a:xfrm>
          <a:prstGeom prst="rect">
            <a:avLst/>
          </a:prstGeom>
          <a:solidFill>
            <a:srgbClr val="71C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D39F3567-9AA5-4B17-AA27-64A415955535}"/>
              </a:ext>
            </a:extLst>
          </p:cNvPr>
          <p:cNvSpPr/>
          <p:nvPr/>
        </p:nvSpPr>
        <p:spPr>
          <a:xfrm>
            <a:off x="5062845" y="4679457"/>
            <a:ext cx="807522" cy="734111"/>
          </a:xfrm>
          <a:prstGeom prst="rect">
            <a:avLst/>
          </a:prstGeom>
          <a:solidFill>
            <a:srgbClr val="869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1F9214C-5BA2-4D9B-B991-BA99B5B12325}"/>
              </a:ext>
            </a:extLst>
          </p:cNvPr>
          <p:cNvSpPr/>
          <p:nvPr/>
        </p:nvSpPr>
        <p:spPr>
          <a:xfrm>
            <a:off x="6034642" y="4679457"/>
            <a:ext cx="807522" cy="734111"/>
          </a:xfrm>
          <a:prstGeom prst="rect">
            <a:avLst/>
          </a:prstGeom>
          <a:solidFill>
            <a:srgbClr val="BF8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18FE942-8044-4AB8-A291-D51C048BB20A}"/>
              </a:ext>
            </a:extLst>
          </p:cNvPr>
          <p:cNvSpPr/>
          <p:nvPr/>
        </p:nvSpPr>
        <p:spPr>
          <a:xfrm>
            <a:off x="6982689" y="4679457"/>
            <a:ext cx="807522" cy="73411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4D48E7F2-D967-46EF-9498-E3123101A782}"/>
              </a:ext>
            </a:extLst>
          </p:cNvPr>
          <p:cNvSpPr/>
          <p:nvPr/>
        </p:nvSpPr>
        <p:spPr>
          <a:xfrm>
            <a:off x="7930736" y="4679457"/>
            <a:ext cx="807522" cy="734111"/>
          </a:xfrm>
          <a:prstGeom prst="rect">
            <a:avLst/>
          </a:prstGeom>
          <a:solidFill>
            <a:srgbClr val="EC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8C205E86-A22E-4E13-A009-13CE2EE4DDD8}"/>
              </a:ext>
            </a:extLst>
          </p:cNvPr>
          <p:cNvSpPr/>
          <p:nvPr/>
        </p:nvSpPr>
        <p:spPr>
          <a:xfrm>
            <a:off x="8878783" y="4679457"/>
            <a:ext cx="807522" cy="7341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5FC04FC-7AFF-4FEB-9E8E-CBD333E65343}"/>
              </a:ext>
            </a:extLst>
          </p:cNvPr>
          <p:cNvSpPr/>
          <p:nvPr/>
        </p:nvSpPr>
        <p:spPr>
          <a:xfrm>
            <a:off x="9826830" y="4679457"/>
            <a:ext cx="807522" cy="734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Schriftarten</a:t>
            </a:r>
          </a:p>
        </p:txBody>
      </p:sp>
      <p:sp>
        <p:nvSpPr>
          <p:cNvPr id="19" name="Textfeld 18">
            <a:extLst>
              <a:ext uri="{FF2B5EF4-FFF2-40B4-BE49-F238E27FC236}">
                <a16:creationId xmlns:a16="http://schemas.microsoft.com/office/drawing/2014/main" id="{6DC08DE1-3C78-45AE-8401-B2EB0DF1ED98}"/>
              </a:ext>
            </a:extLst>
          </p:cNvPr>
          <p:cNvSpPr txBox="1"/>
          <p:nvPr/>
        </p:nvSpPr>
        <p:spPr>
          <a:xfrm>
            <a:off x="1083495" y="2892003"/>
            <a:ext cx="4529716" cy="363736"/>
          </a:xfrm>
          <a:prstGeom prst="rect">
            <a:avLst/>
          </a:prstGeom>
          <a:noFill/>
        </p:spPr>
        <p:txBody>
          <a:bodyPr wrap="square" rtlCol="0">
            <a:spAutoFit/>
          </a:bodyPr>
          <a:lstStyle/>
          <a:p>
            <a:r>
              <a:rPr lang="de-DE" sz="2000" b="1" dirty="0"/>
              <a:t>Überschriften, Text</a:t>
            </a:r>
            <a:r>
              <a:rPr lang="de-DE" sz="2000" dirty="0"/>
              <a:t>: IMB </a:t>
            </a:r>
            <a:r>
              <a:rPr lang="de-DE" sz="2000" dirty="0" err="1"/>
              <a:t>Plex</a:t>
            </a:r>
            <a:r>
              <a:rPr lang="de-DE" sz="2000" dirty="0"/>
              <a:t> Sans</a:t>
            </a:r>
          </a:p>
        </p:txBody>
      </p:sp>
      <p:sp>
        <p:nvSpPr>
          <p:cNvPr id="20" name="Textfeld 19">
            <a:extLst>
              <a:ext uri="{FF2B5EF4-FFF2-40B4-BE49-F238E27FC236}">
                <a16:creationId xmlns:a16="http://schemas.microsoft.com/office/drawing/2014/main" id="{9B9B7C36-F968-4A25-A151-B10544F9CE2E}"/>
              </a:ext>
            </a:extLst>
          </p:cNvPr>
          <p:cNvSpPr txBox="1"/>
          <p:nvPr/>
        </p:nvSpPr>
        <p:spPr>
          <a:xfrm>
            <a:off x="1083496" y="3194893"/>
            <a:ext cx="5161016" cy="363736"/>
          </a:xfrm>
          <a:prstGeom prst="rect">
            <a:avLst/>
          </a:prstGeom>
          <a:noFill/>
        </p:spPr>
        <p:txBody>
          <a:bodyPr wrap="square" rtlCol="0">
            <a:spAutoFit/>
          </a:bodyPr>
          <a:lstStyle/>
          <a:p>
            <a:r>
              <a:rPr lang="de-DE" sz="2000" b="1" dirty="0"/>
              <a:t>Auf den Grafiken – Überschrift</a:t>
            </a:r>
            <a:r>
              <a:rPr lang="de-DE" sz="2000" dirty="0"/>
              <a:t>: Bodoni FLF</a:t>
            </a:r>
          </a:p>
        </p:txBody>
      </p:sp>
      <p:sp>
        <p:nvSpPr>
          <p:cNvPr id="21" name="Textfeld 20">
            <a:extLst>
              <a:ext uri="{FF2B5EF4-FFF2-40B4-BE49-F238E27FC236}">
                <a16:creationId xmlns:a16="http://schemas.microsoft.com/office/drawing/2014/main" id="{D26A1677-5D71-4561-B1E5-33901CAEAFCD}"/>
              </a:ext>
            </a:extLst>
          </p:cNvPr>
          <p:cNvSpPr txBox="1"/>
          <p:nvPr/>
        </p:nvSpPr>
        <p:spPr>
          <a:xfrm>
            <a:off x="1083495" y="3518871"/>
            <a:ext cx="6016039" cy="363736"/>
          </a:xfrm>
          <a:prstGeom prst="rect">
            <a:avLst/>
          </a:prstGeom>
          <a:noFill/>
        </p:spPr>
        <p:txBody>
          <a:bodyPr wrap="square" rtlCol="0">
            <a:spAutoFit/>
          </a:bodyPr>
          <a:lstStyle/>
          <a:p>
            <a:r>
              <a:rPr lang="de-DE" sz="2000" b="1" dirty="0"/>
              <a:t>Auf den Grafiken – Unterüberschrift</a:t>
            </a:r>
            <a:r>
              <a:rPr lang="de-DE" sz="2000" dirty="0"/>
              <a:t>: Poppins Medium</a:t>
            </a:r>
          </a:p>
        </p:txBody>
      </p:sp>
      <p:sp>
        <p:nvSpPr>
          <p:cNvPr id="23" name="Textfeld 22">
            <a:extLst>
              <a:ext uri="{FF2B5EF4-FFF2-40B4-BE49-F238E27FC236}">
                <a16:creationId xmlns:a16="http://schemas.microsoft.com/office/drawing/2014/main" id="{82CD1068-6F45-4E10-A94F-631816144AEB}"/>
              </a:ext>
            </a:extLst>
          </p:cNvPr>
          <p:cNvSpPr txBox="1"/>
          <p:nvPr/>
        </p:nvSpPr>
        <p:spPr>
          <a:xfrm>
            <a:off x="1097279" y="2552739"/>
            <a:ext cx="4529716" cy="400110"/>
          </a:xfrm>
          <a:prstGeom prst="rect">
            <a:avLst/>
          </a:prstGeom>
          <a:noFill/>
        </p:spPr>
        <p:txBody>
          <a:bodyPr wrap="square" rtlCol="0">
            <a:spAutoFit/>
          </a:bodyPr>
          <a:lstStyle/>
          <a:p>
            <a:r>
              <a:rPr lang="de-DE" sz="2000" b="1" dirty="0"/>
              <a:t>Logo (Name)</a:t>
            </a:r>
            <a:r>
              <a:rPr lang="de-DE" sz="2000" dirty="0"/>
              <a:t>: </a:t>
            </a:r>
            <a:r>
              <a:rPr lang="de-DE" sz="2000" dirty="0" err="1"/>
              <a:t>Damion</a:t>
            </a:r>
            <a:endParaRPr lang="de-DE" sz="2000" dirty="0"/>
          </a:p>
        </p:txBody>
      </p:sp>
      <p:sp>
        <p:nvSpPr>
          <p:cNvPr id="22" name="Rechteck 21">
            <a:extLst>
              <a:ext uri="{FF2B5EF4-FFF2-40B4-BE49-F238E27FC236}">
                <a16:creationId xmlns:a16="http://schemas.microsoft.com/office/drawing/2014/main" id="{AD002EA5-C68D-4133-AAE7-C717BCE6D9C8}"/>
              </a:ext>
            </a:extLst>
          </p:cNvPr>
          <p:cNvSpPr/>
          <p:nvPr/>
        </p:nvSpPr>
        <p:spPr>
          <a:xfrm>
            <a:off x="10774877" y="4679457"/>
            <a:ext cx="807522" cy="734111"/>
          </a:xfrm>
          <a:prstGeom prst="rect">
            <a:avLst/>
          </a:prstGeom>
          <a:solidFill>
            <a:srgbClr val="4B5E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82006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38</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Icons</a:t>
            </a:r>
          </a:p>
        </p:txBody>
      </p:sp>
      <p:pic>
        <p:nvPicPr>
          <p:cNvPr id="30" name="Grafik 29" descr="Ein Bild, das Text, Uhr, Vektorgrafiken enthält.&#10;&#10;Automatisch generierte Beschreibung">
            <a:extLst>
              <a:ext uri="{FF2B5EF4-FFF2-40B4-BE49-F238E27FC236}">
                <a16:creationId xmlns:a16="http://schemas.microsoft.com/office/drawing/2014/main" id="{A85DA95A-D418-469F-8C5E-D3775349BE21}"/>
              </a:ext>
            </a:extLst>
          </p:cNvPr>
          <p:cNvPicPr>
            <a:picLocks noChangeAspect="1"/>
          </p:cNvPicPr>
          <p:nvPr/>
        </p:nvPicPr>
        <p:blipFill rotWithShape="1">
          <a:blip r:embed="rId3">
            <a:extLst>
              <a:ext uri="{28A0092B-C50C-407E-A947-70E740481C1C}">
                <a14:useLocalDpi xmlns:a14="http://schemas.microsoft.com/office/drawing/2010/main" val="0"/>
              </a:ext>
            </a:extLst>
          </a:blip>
          <a:srcRect b="44907"/>
          <a:stretch/>
        </p:blipFill>
        <p:spPr>
          <a:xfrm>
            <a:off x="712448" y="2768783"/>
            <a:ext cx="4702110" cy="2146566"/>
          </a:xfrm>
          <a:prstGeom prst="rect">
            <a:avLst/>
          </a:prstGeom>
        </p:spPr>
      </p:pic>
      <p:pic>
        <p:nvPicPr>
          <p:cNvPr id="32" name="Grafik 31">
            <a:extLst>
              <a:ext uri="{FF2B5EF4-FFF2-40B4-BE49-F238E27FC236}">
                <a16:creationId xmlns:a16="http://schemas.microsoft.com/office/drawing/2014/main" id="{653494F2-DDE6-4ED8-B2B3-3C90E5F55DFE}"/>
              </a:ext>
            </a:extLst>
          </p:cNvPr>
          <p:cNvPicPr>
            <a:picLocks noChangeAspect="1"/>
          </p:cNvPicPr>
          <p:nvPr/>
        </p:nvPicPr>
        <p:blipFill rotWithShape="1">
          <a:blip r:embed="rId4">
            <a:extLst>
              <a:ext uri="{28A0092B-C50C-407E-A947-70E740481C1C}">
                <a14:useLocalDpi xmlns:a14="http://schemas.microsoft.com/office/drawing/2010/main" val="0"/>
              </a:ext>
            </a:extLst>
          </a:blip>
          <a:srcRect r="50868"/>
          <a:stretch/>
        </p:blipFill>
        <p:spPr>
          <a:xfrm>
            <a:off x="4943801" y="2892625"/>
            <a:ext cx="6829791" cy="1810003"/>
          </a:xfrm>
          <a:prstGeom prst="rect">
            <a:avLst/>
          </a:prstGeom>
        </p:spPr>
      </p:pic>
    </p:spTree>
    <p:extLst>
      <p:ext uri="{BB962C8B-B14F-4D97-AF65-F5344CB8AC3E}">
        <p14:creationId xmlns:p14="http://schemas.microsoft.com/office/powerpoint/2010/main" val="3611869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39</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10382272" cy="523220"/>
          </a:xfrm>
          <a:prstGeom prst="rect">
            <a:avLst/>
          </a:prstGeom>
          <a:noFill/>
        </p:spPr>
        <p:txBody>
          <a:bodyPr wrap="square" rtlCol="0">
            <a:spAutoFit/>
          </a:bodyPr>
          <a:lstStyle/>
          <a:p>
            <a:r>
              <a:rPr lang="de-DE" sz="2800" u="sng" dirty="0"/>
              <a:t>Buttons/ Auswahllisten/ Eingabefeld/ Textfeld</a:t>
            </a:r>
          </a:p>
        </p:txBody>
      </p:sp>
      <p:pic>
        <p:nvPicPr>
          <p:cNvPr id="5" name="Grafik 4" descr="Ein Bild, das Text enthält.&#10;&#10;Automatisch generierte Beschreibung">
            <a:extLst>
              <a:ext uri="{FF2B5EF4-FFF2-40B4-BE49-F238E27FC236}">
                <a16:creationId xmlns:a16="http://schemas.microsoft.com/office/drawing/2014/main" id="{961F6811-DBA3-45D2-A695-B324FB146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062" y="2759805"/>
            <a:ext cx="4242835" cy="3515706"/>
          </a:xfrm>
          <a:prstGeom prst="rect">
            <a:avLst/>
          </a:prstGeom>
        </p:spPr>
      </p:pic>
    </p:spTree>
    <p:extLst>
      <p:ext uri="{BB962C8B-B14F-4D97-AF65-F5344CB8AC3E}">
        <p14:creationId xmlns:p14="http://schemas.microsoft.com/office/powerpoint/2010/main" val="483308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fontScale="92500" lnSpcReduction="10000"/>
          </a:bodyPr>
          <a:lstStyle/>
          <a:p>
            <a:pPr marL="457200" indent="-457200">
              <a:buFont typeface="+mj-lt"/>
              <a:buAutoNum type="arabicPeriod"/>
            </a:pPr>
            <a:r>
              <a:rPr lang="de-DE" dirty="0">
                <a:latin typeface="-apple-system"/>
              </a:rPr>
              <a:t>Domänenmodell und Stakeholder</a:t>
            </a:r>
          </a:p>
          <a:p>
            <a:pPr marL="457200" indent="-457200">
              <a:buFont typeface="+mj-lt"/>
              <a:buAutoNum type="arabicPeriod"/>
            </a:pPr>
            <a:r>
              <a:rPr lang="de-DE" dirty="0">
                <a:latin typeface="-apple-system"/>
              </a:rPr>
              <a:t>Anwendungslogik</a:t>
            </a:r>
          </a:p>
          <a:p>
            <a:pPr marL="457200" indent="-457200">
              <a:buFont typeface="+mj-lt"/>
              <a:buAutoNum type="arabicPeriod"/>
            </a:pPr>
            <a:r>
              <a:rPr lang="de-DE" dirty="0">
                <a:latin typeface="-apple-system"/>
              </a:rPr>
              <a:t>Use-Case</a:t>
            </a:r>
          </a:p>
          <a:p>
            <a:pPr marL="457200" indent="-457200">
              <a:buFont typeface="+mj-lt"/>
              <a:buAutoNum type="arabicPeriod"/>
            </a:pPr>
            <a:r>
              <a:rPr lang="de-DE" dirty="0">
                <a:latin typeface="-apple-system"/>
              </a:rPr>
              <a:t>Durchgeführte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Technische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Funktionale </a:t>
            </a:r>
            <a:r>
              <a:rPr lang="de-DE" dirty="0" err="1">
                <a:latin typeface="-apple-system"/>
              </a:rPr>
              <a:t>PoCs</a:t>
            </a:r>
            <a:endParaRPr lang="de-DE" dirty="0">
              <a:latin typeface="-apple-system"/>
            </a:endParaRPr>
          </a:p>
          <a:p>
            <a:pPr marL="457200" indent="-457200">
              <a:buFont typeface="+mj-lt"/>
              <a:buAutoNum type="arabicPeriod"/>
            </a:pPr>
            <a:r>
              <a:rPr lang="de-DE" b="0" i="0" dirty="0">
                <a:solidFill>
                  <a:srgbClr val="24292E"/>
                </a:solidFill>
                <a:effectLst/>
                <a:latin typeface="-apple-system"/>
              </a:rPr>
              <a:t>Coding</a:t>
            </a:r>
          </a:p>
          <a:p>
            <a:pPr marL="457200" indent="-457200">
              <a:buFont typeface="+mj-lt"/>
              <a:buAutoNum type="arabicPeriod"/>
            </a:pPr>
            <a:r>
              <a:rPr lang="de-DE" b="0" i="0" dirty="0">
                <a:solidFill>
                  <a:srgbClr val="24292E"/>
                </a:solidFill>
                <a:effectLst/>
                <a:latin typeface="-apple-system"/>
              </a:rPr>
              <a:t>Erster vertikaler Rapid Prototype</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Anmelden / Registrieren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40</a:t>
            </a:fld>
            <a:endParaRPr lang="en-US" dirty="0"/>
          </a:p>
        </p:txBody>
      </p:sp>
    </p:spTree>
    <p:extLst>
      <p:ext uri="{BB962C8B-B14F-4D97-AF65-F5344CB8AC3E}">
        <p14:creationId xmlns:p14="http://schemas.microsoft.com/office/powerpoint/2010/main" val="2724361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Anmelden</a:t>
            </a:r>
          </a:p>
        </p:txBody>
      </p:sp>
      <p:pic>
        <p:nvPicPr>
          <p:cNvPr id="6" name="Grafik 5">
            <a:extLst>
              <a:ext uri="{FF2B5EF4-FFF2-40B4-BE49-F238E27FC236}">
                <a16:creationId xmlns:a16="http://schemas.microsoft.com/office/drawing/2014/main" id="{E05C7183-3704-4B44-9851-13F3A097B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41</a:t>
            </a:fld>
            <a:endParaRPr lang="en-US"/>
          </a:p>
        </p:txBody>
      </p:sp>
    </p:spTree>
    <p:extLst>
      <p:ext uri="{BB962C8B-B14F-4D97-AF65-F5344CB8AC3E}">
        <p14:creationId xmlns:p14="http://schemas.microsoft.com/office/powerpoint/2010/main" val="1731990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Registrieren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42</a:t>
            </a:fld>
            <a:endParaRPr lang="en-US"/>
          </a:p>
        </p:txBody>
      </p:sp>
      <p:pic>
        <p:nvPicPr>
          <p:cNvPr id="6" name="Grafik 5">
            <a:extLst>
              <a:ext uri="{FF2B5EF4-FFF2-40B4-BE49-F238E27FC236}">
                <a16:creationId xmlns:a16="http://schemas.microsoft.com/office/drawing/2014/main" id="{795239D6-43DE-4AC9-BED0-A1A0D993C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852" y="2101932"/>
            <a:ext cx="6766296" cy="3806042"/>
          </a:xfrm>
          <a:prstGeom prst="rect">
            <a:avLst/>
          </a:prstGeom>
        </p:spPr>
      </p:pic>
    </p:spTree>
    <p:extLst>
      <p:ext uri="{BB962C8B-B14F-4D97-AF65-F5344CB8AC3E}">
        <p14:creationId xmlns:p14="http://schemas.microsoft.com/office/powerpoint/2010/main" val="164250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Startseite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43</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44</a:t>
            </a:fld>
            <a:endParaRPr lang="en-US"/>
          </a:p>
        </p:txBody>
      </p:sp>
      <p:pic>
        <p:nvPicPr>
          <p:cNvPr id="5" name="Grafik 4">
            <a:extLst>
              <a:ext uri="{FF2B5EF4-FFF2-40B4-BE49-F238E27FC236}">
                <a16:creationId xmlns:a16="http://schemas.microsoft.com/office/drawing/2014/main" id="{2F7F11D3-02F5-4F59-9CA9-F17D43CF3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50" y="2202577"/>
            <a:ext cx="6718300" cy="3779044"/>
          </a:xfrm>
          <a:prstGeom prst="rect">
            <a:avLst/>
          </a:prstGeom>
        </p:spPr>
      </p:pic>
    </p:spTree>
    <p:extLst>
      <p:ext uri="{BB962C8B-B14F-4D97-AF65-F5344CB8AC3E}">
        <p14:creationId xmlns:p14="http://schemas.microsoft.com/office/powerpoint/2010/main" val="208720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8" name="Grafik 7" descr="Ein Bild, das Text enthält.&#10;&#10;Automatisch generierte Beschreibung">
            <a:extLst>
              <a:ext uri="{FF2B5EF4-FFF2-40B4-BE49-F238E27FC236}">
                <a16:creationId xmlns:a16="http://schemas.microsoft.com/office/drawing/2014/main" id="{BC1AC3A9-43E4-4845-B556-7A0E8133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45</a:t>
            </a:fld>
            <a:endParaRPr lang="en-US"/>
          </a:p>
        </p:txBody>
      </p:sp>
    </p:spTree>
    <p:extLst>
      <p:ext uri="{BB962C8B-B14F-4D97-AF65-F5344CB8AC3E}">
        <p14:creationId xmlns:p14="http://schemas.microsoft.com/office/powerpoint/2010/main" val="225017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370D05D-3F26-4CE9-9A3C-8C721452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46</a:t>
            </a:fld>
            <a:endParaRPr lang="en-US"/>
          </a:p>
        </p:txBody>
      </p:sp>
    </p:spTree>
    <p:extLst>
      <p:ext uri="{BB962C8B-B14F-4D97-AF65-F5344CB8AC3E}">
        <p14:creationId xmlns:p14="http://schemas.microsoft.com/office/powerpoint/2010/main" val="977236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a:extLst>
              <a:ext uri="{FF2B5EF4-FFF2-40B4-BE49-F238E27FC236}">
                <a16:creationId xmlns:a16="http://schemas.microsoft.com/office/drawing/2014/main" id="{CC02C760-053E-4AAA-A7FA-D1FF81684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47</a:t>
            </a:fld>
            <a:endParaRPr lang="en-US"/>
          </a:p>
        </p:txBody>
      </p:sp>
    </p:spTree>
    <p:extLst>
      <p:ext uri="{BB962C8B-B14F-4D97-AF65-F5344CB8AC3E}">
        <p14:creationId xmlns:p14="http://schemas.microsoft.com/office/powerpoint/2010/main" val="3898314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26A4F73-7359-4042-8298-C29798FA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48</a:t>
            </a:fld>
            <a:endParaRPr lang="en-US"/>
          </a:p>
        </p:txBody>
      </p:sp>
    </p:spTree>
    <p:extLst>
      <p:ext uri="{BB962C8B-B14F-4D97-AF65-F5344CB8AC3E}">
        <p14:creationId xmlns:p14="http://schemas.microsoft.com/office/powerpoint/2010/main" val="1116444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9956FE41-2F8D-43DB-8596-FA803324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49</a:t>
            </a:fld>
            <a:endParaRPr lang="en-US"/>
          </a:p>
        </p:txBody>
      </p:sp>
    </p:spTree>
    <p:extLst>
      <p:ext uri="{BB962C8B-B14F-4D97-AF65-F5344CB8AC3E}">
        <p14:creationId xmlns:p14="http://schemas.microsoft.com/office/powerpoint/2010/main" val="352351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7006166" y="-38100"/>
            <a:ext cx="3517567" cy="947167"/>
          </a:xfrm>
        </p:spPr>
        <p:txBody>
          <a:bodyPr anchor="b">
            <a:normAutofit/>
          </a:bodyPr>
          <a:lstStyle/>
          <a:p>
            <a:r>
              <a:rPr lang="de-DE" dirty="0">
                <a:solidFill>
                  <a:schemeClr val="tx1"/>
                </a:solidFill>
              </a:rPr>
              <a:t>Domänenmodell</a:t>
            </a:r>
          </a:p>
        </p:txBody>
      </p:sp>
      <p:sp>
        <p:nvSpPr>
          <p:cNvPr id="10" name="Text Placeholder 3">
            <a:extLst>
              <a:ext uri="{FF2B5EF4-FFF2-40B4-BE49-F238E27FC236}">
                <a16:creationId xmlns:a16="http://schemas.microsoft.com/office/drawing/2014/main" id="{64EF8376-154E-49F9-9170-F088ABD1CCF0}"/>
              </a:ext>
            </a:extLst>
          </p:cNvPr>
          <p:cNvSpPr>
            <a:spLocks noGrp="1"/>
          </p:cNvSpPr>
          <p:nvPr>
            <p:ph type="body" sz="half" idx="2"/>
          </p:nvPr>
        </p:nvSpPr>
        <p:spPr>
          <a:xfrm>
            <a:off x="643465" y="3043050"/>
            <a:ext cx="3517567" cy="3064505"/>
          </a:xfrm>
        </p:spPr>
        <p:txBody>
          <a:bodyPr/>
          <a:lstStyle/>
          <a:p>
            <a:pPr algn="l">
              <a:buFont typeface="Arial" panose="020B0604020202020204" pitchFamily="34" charset="0"/>
              <a:buChar char="•"/>
            </a:pPr>
            <a:r>
              <a:rPr lang="de-DE" b="0" i="0" dirty="0">
                <a:solidFill>
                  <a:schemeClr val="bg1"/>
                </a:solidFill>
                <a:effectLst/>
                <a:latin typeface="-apple-system"/>
              </a:rPr>
              <a:t> Endnutzer</a:t>
            </a:r>
          </a:p>
          <a:p>
            <a:pPr algn="l">
              <a:buFont typeface="Arial" panose="020B0604020202020204" pitchFamily="34" charset="0"/>
              <a:buChar char="•"/>
            </a:pPr>
            <a:r>
              <a:rPr lang="de-DE" b="0" i="0" dirty="0">
                <a:solidFill>
                  <a:schemeClr val="bg1"/>
                </a:solidFill>
                <a:effectLst/>
                <a:latin typeface="-apple-system"/>
              </a:rPr>
              <a:t> geschultes Personal/ </a:t>
            </a:r>
            <a:r>
              <a:rPr lang="de-DE" b="0" i="0" dirty="0" err="1">
                <a:solidFill>
                  <a:schemeClr val="bg1"/>
                </a:solidFill>
                <a:effectLst/>
                <a:latin typeface="-apple-system"/>
              </a:rPr>
              <a:t>Supporting</a:t>
            </a:r>
            <a:r>
              <a:rPr lang="de-DE" b="0" i="0" dirty="0">
                <a:solidFill>
                  <a:schemeClr val="bg1"/>
                </a:solidFill>
                <a:effectLst/>
                <a:latin typeface="-apple-system"/>
              </a:rPr>
              <a:t> Team</a:t>
            </a:r>
          </a:p>
          <a:p>
            <a:endParaRPr lang="en-US" dirty="0"/>
          </a:p>
        </p:txBody>
      </p:sp>
      <p:sp>
        <p:nvSpPr>
          <p:cNvPr id="9" name="Titel 1">
            <a:extLst>
              <a:ext uri="{FF2B5EF4-FFF2-40B4-BE49-F238E27FC236}">
                <a16:creationId xmlns:a16="http://schemas.microsoft.com/office/drawing/2014/main" id="{E82BDFF8-CF89-4A80-A7F5-DDA79CF75872}"/>
              </a:ext>
            </a:extLst>
          </p:cNvPr>
          <p:cNvSpPr txBox="1">
            <a:spLocks/>
          </p:cNvSpPr>
          <p:nvPr/>
        </p:nvSpPr>
        <p:spPr>
          <a:xfrm>
            <a:off x="795866" y="938783"/>
            <a:ext cx="3517567" cy="20939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100" b="0" i="0" kern="1200" spc="-50" baseline="0">
                <a:solidFill>
                  <a:srgbClr val="FFFFFF"/>
                </a:solidFill>
                <a:latin typeface="+mj-lt"/>
                <a:ea typeface="+mj-ea"/>
                <a:cs typeface="+mj-cs"/>
              </a:defRPr>
            </a:lvl1pPr>
          </a:lstStyle>
          <a:p>
            <a:r>
              <a:rPr lang="de-DE" dirty="0"/>
              <a:t>Stakeholder</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p:txBody>
          <a:bodyPr/>
          <a:lstStyle/>
          <a:p>
            <a:pPr rtl="0"/>
            <a:fld id="{3A98EE3D-8CD1-4C3F-BD1C-C98C9596463C}" type="slidenum">
              <a:rPr lang="en-US" smtClean="0"/>
              <a:pPr rtl="0"/>
              <a:t>5</a:t>
            </a:fld>
            <a:endParaRPr lang="en-US" dirty="0"/>
          </a:p>
        </p:txBody>
      </p:sp>
      <p:pic>
        <p:nvPicPr>
          <p:cNvPr id="7" name="Grafik 6">
            <a:extLst>
              <a:ext uri="{FF2B5EF4-FFF2-40B4-BE49-F238E27FC236}">
                <a16:creationId xmlns:a16="http://schemas.microsoft.com/office/drawing/2014/main" id="{C9CD8A75-CCBA-4F45-AF5D-7F88168AA1EE}"/>
              </a:ext>
            </a:extLst>
          </p:cNvPr>
          <p:cNvPicPr>
            <a:picLocks noChangeAspect="1"/>
          </p:cNvPicPr>
          <p:nvPr/>
        </p:nvPicPr>
        <p:blipFill rotWithShape="1">
          <a:blip r:embed="rId3">
            <a:extLst>
              <a:ext uri="{28A0092B-C50C-407E-A947-70E740481C1C}">
                <a14:useLocalDpi xmlns:a14="http://schemas.microsoft.com/office/drawing/2010/main" val="0"/>
              </a:ext>
            </a:extLst>
          </a:blip>
          <a:srcRect l="3925" r="4768"/>
          <a:stretch/>
        </p:blipFill>
        <p:spPr>
          <a:xfrm>
            <a:off x="4677142" y="1281447"/>
            <a:ext cx="7530772" cy="4737208"/>
          </a:xfrm>
          <a:prstGeom prst="rect">
            <a:avLst/>
          </a:prstGeom>
        </p:spPr>
      </p:pic>
    </p:spTree>
    <p:extLst>
      <p:ext uri="{BB962C8B-B14F-4D97-AF65-F5344CB8AC3E}">
        <p14:creationId xmlns:p14="http://schemas.microsoft.com/office/powerpoint/2010/main" val="281341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73339580-7AEF-4A89-AF98-384A1248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50</a:t>
            </a:fld>
            <a:endParaRPr lang="en-US"/>
          </a:p>
        </p:txBody>
      </p:sp>
    </p:spTree>
    <p:extLst>
      <p:ext uri="{BB962C8B-B14F-4D97-AF65-F5344CB8AC3E}">
        <p14:creationId xmlns:p14="http://schemas.microsoft.com/office/powerpoint/2010/main" val="4058132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Dropdown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51</a:t>
            </a:fld>
            <a:endParaRPr lang="en-US" dirty="0"/>
          </a:p>
        </p:txBody>
      </p:sp>
    </p:spTree>
    <p:extLst>
      <p:ext uri="{BB962C8B-B14F-4D97-AF65-F5344CB8AC3E}">
        <p14:creationId xmlns:p14="http://schemas.microsoft.com/office/powerpoint/2010/main" val="3043528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52</a:t>
            </a:fld>
            <a:endParaRPr lang="en-US"/>
          </a:p>
        </p:txBody>
      </p:sp>
      <p:pic>
        <p:nvPicPr>
          <p:cNvPr id="5" name="Grafik 4">
            <a:extLst>
              <a:ext uri="{FF2B5EF4-FFF2-40B4-BE49-F238E27FC236}">
                <a16:creationId xmlns:a16="http://schemas.microsoft.com/office/drawing/2014/main" id="{16F9671B-FC1E-4B95-A565-E1877597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090" y="2168624"/>
            <a:ext cx="6433820" cy="3619024"/>
          </a:xfrm>
          <a:prstGeom prst="rect">
            <a:avLst/>
          </a:prstGeom>
        </p:spPr>
      </p:pic>
    </p:spTree>
    <p:extLst>
      <p:ext uri="{BB962C8B-B14F-4D97-AF65-F5344CB8AC3E}">
        <p14:creationId xmlns:p14="http://schemas.microsoft.com/office/powerpoint/2010/main" val="647141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53</a:t>
            </a:fld>
            <a:endParaRPr lang="en-US"/>
          </a:p>
        </p:txBody>
      </p:sp>
      <p:pic>
        <p:nvPicPr>
          <p:cNvPr id="5" name="Grafik 4">
            <a:extLst>
              <a:ext uri="{FF2B5EF4-FFF2-40B4-BE49-F238E27FC236}">
                <a16:creationId xmlns:a16="http://schemas.microsoft.com/office/drawing/2014/main" id="{8BD84963-C508-460A-93CB-4A0B4CDD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501" y="2099348"/>
            <a:ext cx="6696998" cy="3767062"/>
          </a:xfrm>
          <a:prstGeom prst="rect">
            <a:avLst/>
          </a:prstGeom>
        </p:spPr>
      </p:pic>
    </p:spTree>
    <p:extLst>
      <p:ext uri="{BB962C8B-B14F-4D97-AF65-F5344CB8AC3E}">
        <p14:creationId xmlns:p14="http://schemas.microsoft.com/office/powerpoint/2010/main" val="3605369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54</a:t>
            </a:fld>
            <a:endParaRPr lang="en-US"/>
          </a:p>
        </p:txBody>
      </p:sp>
      <p:pic>
        <p:nvPicPr>
          <p:cNvPr id="6" name="Grafik 5">
            <a:extLst>
              <a:ext uri="{FF2B5EF4-FFF2-40B4-BE49-F238E27FC236}">
                <a16:creationId xmlns:a16="http://schemas.microsoft.com/office/drawing/2014/main" id="{D3F6B8B1-0F21-4EAC-8E70-EDE80C7B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57" y="2088512"/>
            <a:ext cx="6758486" cy="3801649"/>
          </a:xfrm>
          <a:prstGeom prst="rect">
            <a:avLst/>
          </a:prstGeom>
        </p:spPr>
      </p:pic>
    </p:spTree>
    <p:extLst>
      <p:ext uri="{BB962C8B-B14F-4D97-AF65-F5344CB8AC3E}">
        <p14:creationId xmlns:p14="http://schemas.microsoft.com/office/powerpoint/2010/main" val="1369582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55</a:t>
            </a:fld>
            <a:endParaRPr lang="en-US"/>
          </a:p>
        </p:txBody>
      </p:sp>
      <p:pic>
        <p:nvPicPr>
          <p:cNvPr id="5" name="Grafik 4">
            <a:extLst>
              <a:ext uri="{FF2B5EF4-FFF2-40B4-BE49-F238E27FC236}">
                <a16:creationId xmlns:a16="http://schemas.microsoft.com/office/drawing/2014/main" id="{094657B2-5882-45BE-8CE1-4EA6FD66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951" y="2082661"/>
            <a:ext cx="6650156" cy="3740713"/>
          </a:xfrm>
          <a:prstGeom prst="rect">
            <a:avLst/>
          </a:prstGeom>
        </p:spPr>
      </p:pic>
    </p:spTree>
    <p:extLst>
      <p:ext uri="{BB962C8B-B14F-4D97-AF65-F5344CB8AC3E}">
        <p14:creationId xmlns:p14="http://schemas.microsoft.com/office/powerpoint/2010/main" val="2048568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56</a:t>
            </a:fld>
            <a:endParaRPr lang="en-US"/>
          </a:p>
        </p:txBody>
      </p:sp>
      <p:pic>
        <p:nvPicPr>
          <p:cNvPr id="5" name="Grafik 4">
            <a:extLst>
              <a:ext uri="{FF2B5EF4-FFF2-40B4-BE49-F238E27FC236}">
                <a16:creationId xmlns:a16="http://schemas.microsoft.com/office/drawing/2014/main" id="{C8F3B328-1A29-4869-B705-DF2BD385A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33" y="2074571"/>
            <a:ext cx="6719934" cy="3779964"/>
          </a:xfrm>
          <a:prstGeom prst="rect">
            <a:avLst/>
          </a:prstGeom>
        </p:spPr>
      </p:pic>
    </p:spTree>
    <p:extLst>
      <p:ext uri="{BB962C8B-B14F-4D97-AF65-F5344CB8AC3E}">
        <p14:creationId xmlns:p14="http://schemas.microsoft.com/office/powerpoint/2010/main" val="2170783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57</a:t>
            </a:fld>
            <a:endParaRPr lang="en-US"/>
          </a:p>
        </p:txBody>
      </p:sp>
      <p:pic>
        <p:nvPicPr>
          <p:cNvPr id="5" name="Grafik 4">
            <a:extLst>
              <a:ext uri="{FF2B5EF4-FFF2-40B4-BE49-F238E27FC236}">
                <a16:creationId xmlns:a16="http://schemas.microsoft.com/office/drawing/2014/main" id="{163DEED1-A4CE-4B66-8928-A9800259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2122367"/>
            <a:ext cx="6527800" cy="3671888"/>
          </a:xfrm>
          <a:prstGeom prst="rect">
            <a:avLst/>
          </a:prstGeom>
        </p:spPr>
      </p:pic>
    </p:spTree>
    <p:extLst>
      <p:ext uri="{BB962C8B-B14F-4D97-AF65-F5344CB8AC3E}">
        <p14:creationId xmlns:p14="http://schemas.microsoft.com/office/powerpoint/2010/main" val="298627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58</a:t>
            </a:fld>
            <a:endParaRPr lang="en-US"/>
          </a:p>
        </p:txBody>
      </p:sp>
      <p:pic>
        <p:nvPicPr>
          <p:cNvPr id="6" name="Grafik 5">
            <a:extLst>
              <a:ext uri="{FF2B5EF4-FFF2-40B4-BE49-F238E27FC236}">
                <a16:creationId xmlns:a16="http://schemas.microsoft.com/office/drawing/2014/main" id="{0C05F978-2C33-4EDD-A578-0F2AC0951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866" y="2114074"/>
            <a:ext cx="6582267" cy="3702526"/>
          </a:xfrm>
          <a:prstGeom prst="rect">
            <a:avLst/>
          </a:prstGeom>
        </p:spPr>
      </p:pic>
    </p:spTree>
    <p:extLst>
      <p:ext uri="{BB962C8B-B14F-4D97-AF65-F5344CB8AC3E}">
        <p14:creationId xmlns:p14="http://schemas.microsoft.com/office/powerpoint/2010/main" val="692135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59</a:t>
            </a:fld>
            <a:endParaRPr lang="en-US"/>
          </a:p>
        </p:txBody>
      </p:sp>
      <p:pic>
        <p:nvPicPr>
          <p:cNvPr id="5" name="Grafik 4">
            <a:extLst>
              <a:ext uri="{FF2B5EF4-FFF2-40B4-BE49-F238E27FC236}">
                <a16:creationId xmlns:a16="http://schemas.microsoft.com/office/drawing/2014/main" id="{4CC2841A-8F74-4187-B68C-99EB86EFC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55" y="2131298"/>
            <a:ext cx="6610490" cy="3718401"/>
          </a:xfrm>
          <a:prstGeom prst="rect">
            <a:avLst/>
          </a:prstGeom>
        </p:spPr>
      </p:pic>
    </p:spTree>
    <p:extLst>
      <p:ext uri="{BB962C8B-B14F-4D97-AF65-F5344CB8AC3E}">
        <p14:creationId xmlns:p14="http://schemas.microsoft.com/office/powerpoint/2010/main" val="285577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20" cy="3597274"/>
          </a:xfrm>
        </p:spPr>
        <p:txBody>
          <a:bodyPr>
            <a:normAutofit fontScale="55000" lnSpcReduction="20000"/>
          </a:bodyPr>
          <a:lstStyle/>
          <a:p>
            <a:pPr algn="l"/>
            <a:r>
              <a:rPr lang="de-DE" sz="2100" b="1" i="1" u="sng" dirty="0">
                <a:solidFill>
                  <a:srgbClr val="24292E"/>
                </a:solidFill>
                <a:effectLst/>
                <a:latin typeface="-apple-system"/>
              </a:rPr>
              <a:t>Endnutzer</a:t>
            </a:r>
          </a:p>
          <a:p>
            <a:pPr algn="l">
              <a:buFont typeface="Arial" panose="020B0604020202020204" pitchFamily="34" charset="0"/>
              <a:buChar char="•"/>
            </a:pPr>
            <a:r>
              <a:rPr lang="de-DE" b="0" i="0" dirty="0">
                <a:solidFill>
                  <a:srgbClr val="24292E"/>
                </a:solidFill>
                <a:effectLst/>
                <a:latin typeface="-apple-system"/>
              </a:rPr>
              <a:t>Muss sich registrieren/ anmelden</a:t>
            </a:r>
          </a:p>
          <a:p>
            <a:pPr algn="l">
              <a:buFont typeface="Arial" panose="020B0604020202020204" pitchFamily="34" charset="0"/>
              <a:buChar char="•"/>
            </a:pPr>
            <a:r>
              <a:rPr lang="de-DE" b="0" i="0" dirty="0">
                <a:solidFill>
                  <a:srgbClr val="24292E"/>
                </a:solidFill>
                <a:effectLst/>
                <a:latin typeface="-apple-system"/>
              </a:rPr>
              <a:t>Kann verschiedene Übungen machen</a:t>
            </a:r>
          </a:p>
          <a:p>
            <a:pPr algn="l">
              <a:buFont typeface="Arial" panose="020B0604020202020204" pitchFamily="34" charset="0"/>
              <a:buChar char="•"/>
            </a:pPr>
            <a:r>
              <a:rPr lang="de-DE" b="0" i="0" dirty="0">
                <a:solidFill>
                  <a:srgbClr val="24292E"/>
                </a:solidFill>
                <a:effectLst/>
                <a:latin typeface="-apple-system"/>
              </a:rPr>
              <a:t>Kann Musik, Hörbücher oder ASMR hören</a:t>
            </a:r>
          </a:p>
          <a:p>
            <a:pPr algn="l">
              <a:buFont typeface="Arial" panose="020B0604020202020204" pitchFamily="34" charset="0"/>
              <a:buChar char="•"/>
            </a:pPr>
            <a:r>
              <a:rPr lang="de-DE" b="0" i="0" dirty="0">
                <a:solidFill>
                  <a:srgbClr val="24292E"/>
                </a:solidFill>
                <a:effectLst/>
                <a:latin typeface="-apple-system"/>
              </a:rPr>
              <a:t>Kann an Pausen zum entspannen erinnert werden</a:t>
            </a:r>
          </a:p>
          <a:p>
            <a:pPr algn="l">
              <a:buFont typeface="Arial" panose="020B0604020202020204" pitchFamily="34" charset="0"/>
              <a:buChar char="•"/>
            </a:pPr>
            <a:r>
              <a:rPr lang="de-DE" b="0" i="0" dirty="0">
                <a:solidFill>
                  <a:srgbClr val="24292E"/>
                </a:solidFill>
                <a:effectLst/>
                <a:latin typeface="-apple-system"/>
              </a:rPr>
              <a:t>Kann Erinnerungen an- und ausstellen</a:t>
            </a:r>
          </a:p>
          <a:p>
            <a:pPr algn="l">
              <a:buFont typeface="Arial" panose="020B0604020202020204" pitchFamily="34" charset="0"/>
              <a:buChar char="•"/>
            </a:pPr>
            <a:r>
              <a:rPr lang="de-DE" b="0" i="0" dirty="0">
                <a:solidFill>
                  <a:srgbClr val="24292E"/>
                </a:solidFill>
                <a:effectLst/>
                <a:latin typeface="-apple-system"/>
              </a:rPr>
              <a:t>Kann ans trinken erinnert werden</a:t>
            </a:r>
          </a:p>
          <a:p>
            <a:pPr>
              <a:buFont typeface="Arial" panose="020B0604020202020204" pitchFamily="34" charset="0"/>
              <a:buChar char="•"/>
            </a:pPr>
            <a:r>
              <a:rPr lang="de-DE" b="0" i="0" dirty="0">
                <a:solidFill>
                  <a:srgbClr val="24292E"/>
                </a:solidFill>
                <a:effectLst/>
                <a:latin typeface="-apple-system"/>
              </a:rPr>
              <a:t>Kann sich sein Trinkverhalten/ Verlauf ansehen</a:t>
            </a:r>
          </a:p>
          <a:p>
            <a:pPr algn="l">
              <a:buFont typeface="Arial" panose="020B0604020202020204" pitchFamily="34" charset="0"/>
              <a:buChar char="•"/>
            </a:pPr>
            <a:r>
              <a:rPr lang="de-DE" b="0" i="0" dirty="0">
                <a:solidFill>
                  <a:srgbClr val="24292E"/>
                </a:solidFill>
                <a:effectLst/>
                <a:latin typeface="-apple-system"/>
              </a:rPr>
              <a:t>Kann täglich morgens und abends eine Frage beantworten</a:t>
            </a:r>
          </a:p>
          <a:p>
            <a:pPr algn="l">
              <a:buFont typeface="Arial" panose="020B0604020202020204" pitchFamily="34" charset="0"/>
              <a:buChar char="•"/>
            </a:pPr>
            <a:r>
              <a:rPr lang="de-DE" b="0" i="0" dirty="0">
                <a:solidFill>
                  <a:srgbClr val="24292E"/>
                </a:solidFill>
                <a:effectLst/>
                <a:latin typeface="-apple-system"/>
              </a:rPr>
              <a:t>Kann am Ende eines Monats an einer Umfrage teilnehmen</a:t>
            </a:r>
          </a:p>
          <a:p>
            <a:pPr algn="l">
              <a:buFont typeface="Arial" panose="020B0604020202020204" pitchFamily="34" charset="0"/>
              <a:buChar char="•"/>
            </a:pPr>
            <a:r>
              <a:rPr lang="de-DE" b="0" i="0" dirty="0">
                <a:solidFill>
                  <a:srgbClr val="24292E"/>
                </a:solidFill>
                <a:effectLst/>
                <a:latin typeface="-apple-system"/>
              </a:rPr>
              <a:t>Kann mit unserem geschultem Personal Chatten/ Telefonieren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500" b="1" i="1" u="sng" dirty="0">
                <a:solidFill>
                  <a:srgbClr val="24292E"/>
                </a:solidFill>
                <a:effectLst/>
                <a:latin typeface="-apple-system"/>
              </a:rPr>
              <a:t>Geschultes Personal</a:t>
            </a:r>
          </a:p>
          <a:p>
            <a:pPr algn="l">
              <a:buFont typeface="Arial" panose="020B0604020202020204" pitchFamily="34" charset="0"/>
              <a:buChar char="•"/>
            </a:pPr>
            <a:r>
              <a:rPr lang="de-DE" sz="13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3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300" b="0" i="0" dirty="0">
                <a:solidFill>
                  <a:srgbClr val="24292E"/>
                </a:solidFill>
                <a:effectLst/>
                <a:latin typeface="-apple-system"/>
              </a:rPr>
              <a:t>Gibt Tipps</a:t>
            </a:r>
          </a:p>
          <a:p>
            <a:pPr algn="l">
              <a:buFont typeface="Arial" panose="020B0604020202020204" pitchFamily="34" charset="0"/>
              <a:buChar char="•"/>
            </a:pPr>
            <a:r>
              <a:rPr lang="de-DE" sz="13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3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6</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Hamburger Button ☰</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60</a:t>
            </a:fld>
            <a:endParaRPr lang="en-US" dirty="0"/>
          </a:p>
        </p:txBody>
      </p:sp>
    </p:spTree>
    <p:extLst>
      <p:ext uri="{BB962C8B-B14F-4D97-AF65-F5344CB8AC3E}">
        <p14:creationId xmlns:p14="http://schemas.microsoft.com/office/powerpoint/2010/main" val="3560918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61</a:t>
            </a:fld>
            <a:endParaRPr lang="en-US"/>
          </a:p>
        </p:txBody>
      </p:sp>
      <p:pic>
        <p:nvPicPr>
          <p:cNvPr id="6" name="Grafik 5" descr="Ein Bild, das Text enthält.&#10;&#10;Automatisch generierte Beschreibung">
            <a:extLst>
              <a:ext uri="{FF2B5EF4-FFF2-40B4-BE49-F238E27FC236}">
                <a16:creationId xmlns:a16="http://schemas.microsoft.com/office/drawing/2014/main" id="{56F5445E-4B52-4C82-98EC-A65A1C2FB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113280"/>
            <a:ext cx="6629400" cy="3729038"/>
          </a:xfrm>
          <a:prstGeom prst="rect">
            <a:avLst/>
          </a:prstGeom>
        </p:spPr>
      </p:pic>
    </p:spTree>
    <p:extLst>
      <p:ext uri="{BB962C8B-B14F-4D97-AF65-F5344CB8AC3E}">
        <p14:creationId xmlns:p14="http://schemas.microsoft.com/office/powerpoint/2010/main" val="810046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62</a:t>
            </a:fld>
            <a:endParaRPr lang="en-US"/>
          </a:p>
        </p:txBody>
      </p:sp>
      <p:pic>
        <p:nvPicPr>
          <p:cNvPr id="5" name="Grafik 4" descr="Ein Bild, das Text enthält.&#10;&#10;Automatisch generierte Beschreibung">
            <a:extLst>
              <a:ext uri="{FF2B5EF4-FFF2-40B4-BE49-F238E27FC236}">
                <a16:creationId xmlns:a16="http://schemas.microsoft.com/office/drawing/2014/main" id="{5EE9DA82-CAA1-4901-8552-BFD1F208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53" y="2113808"/>
            <a:ext cx="6671293" cy="3752602"/>
          </a:xfrm>
          <a:prstGeom prst="rect">
            <a:avLst/>
          </a:prstGeom>
        </p:spPr>
      </p:pic>
    </p:spTree>
    <p:extLst>
      <p:ext uri="{BB962C8B-B14F-4D97-AF65-F5344CB8AC3E}">
        <p14:creationId xmlns:p14="http://schemas.microsoft.com/office/powerpoint/2010/main" val="998195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Entspannen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63</a:t>
            </a:fld>
            <a:endParaRPr lang="en-US" dirty="0"/>
          </a:p>
        </p:txBody>
      </p:sp>
    </p:spTree>
    <p:extLst>
      <p:ext uri="{BB962C8B-B14F-4D97-AF65-F5344CB8AC3E}">
        <p14:creationId xmlns:p14="http://schemas.microsoft.com/office/powerpoint/2010/main" val="123743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5" name="Grafik 4">
            <a:extLst>
              <a:ext uri="{FF2B5EF4-FFF2-40B4-BE49-F238E27FC236}">
                <a16:creationId xmlns:a16="http://schemas.microsoft.com/office/drawing/2014/main" id="{13E95490-621F-40E5-844F-5E65150D6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64</a:t>
            </a:fld>
            <a:endParaRPr lang="en-US"/>
          </a:p>
        </p:txBody>
      </p:sp>
    </p:spTree>
    <p:extLst>
      <p:ext uri="{BB962C8B-B14F-4D97-AF65-F5344CB8AC3E}">
        <p14:creationId xmlns:p14="http://schemas.microsoft.com/office/powerpoint/2010/main" val="3423630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65</a:t>
            </a:fld>
            <a:endParaRPr lang="en-US"/>
          </a:p>
        </p:txBody>
      </p:sp>
      <p:pic>
        <p:nvPicPr>
          <p:cNvPr id="8" name="Grafik 7">
            <a:extLst>
              <a:ext uri="{FF2B5EF4-FFF2-40B4-BE49-F238E27FC236}">
                <a16:creationId xmlns:a16="http://schemas.microsoft.com/office/drawing/2014/main" id="{37FAAE7F-B096-4DC6-8D4B-852BD2E77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623" y="2191327"/>
            <a:ext cx="6828753" cy="3841174"/>
          </a:xfrm>
          <a:prstGeom prst="rect">
            <a:avLst/>
          </a:prstGeom>
        </p:spPr>
      </p:pic>
    </p:spTree>
    <p:extLst>
      <p:ext uri="{BB962C8B-B14F-4D97-AF65-F5344CB8AC3E}">
        <p14:creationId xmlns:p14="http://schemas.microsoft.com/office/powerpoint/2010/main" val="1504056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10" name="Grafik 9">
            <a:extLst>
              <a:ext uri="{FF2B5EF4-FFF2-40B4-BE49-F238E27FC236}">
                <a16:creationId xmlns:a16="http://schemas.microsoft.com/office/drawing/2014/main" id="{474DA665-F023-4C1B-93E9-52E1CB28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66</a:t>
            </a:fld>
            <a:endParaRPr lang="en-US"/>
          </a:p>
        </p:txBody>
      </p:sp>
    </p:spTree>
    <p:extLst>
      <p:ext uri="{BB962C8B-B14F-4D97-AF65-F5344CB8AC3E}">
        <p14:creationId xmlns:p14="http://schemas.microsoft.com/office/powerpoint/2010/main" val="1683323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descr="Ein Bild, das Text enthält.&#10;&#10;Automatisch generierte Beschreibung">
            <a:extLst>
              <a:ext uri="{FF2B5EF4-FFF2-40B4-BE49-F238E27FC236}">
                <a16:creationId xmlns:a16="http://schemas.microsoft.com/office/drawing/2014/main" id="{BC1B6522-8B90-4E2A-B879-FB37692E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67</a:t>
            </a:fld>
            <a:endParaRPr lang="en-US"/>
          </a:p>
        </p:txBody>
      </p:sp>
    </p:spTree>
    <p:extLst>
      <p:ext uri="{BB962C8B-B14F-4D97-AF65-F5344CB8AC3E}">
        <p14:creationId xmlns:p14="http://schemas.microsoft.com/office/powerpoint/2010/main" val="2797468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39088C3A-91D6-40CA-88F5-8955000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68</a:t>
            </a:fld>
            <a:endParaRPr lang="en-US"/>
          </a:p>
        </p:txBody>
      </p:sp>
    </p:spTree>
    <p:extLst>
      <p:ext uri="{BB962C8B-B14F-4D97-AF65-F5344CB8AC3E}">
        <p14:creationId xmlns:p14="http://schemas.microsoft.com/office/powerpoint/2010/main" val="631243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EBA213B0-BE54-49F1-B38E-7BE3A773E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69</a:t>
            </a:fld>
            <a:endParaRPr lang="en-US"/>
          </a:p>
        </p:txBody>
      </p:sp>
    </p:spTree>
    <p:extLst>
      <p:ext uri="{BB962C8B-B14F-4D97-AF65-F5344CB8AC3E}">
        <p14:creationId xmlns:p14="http://schemas.microsoft.com/office/powerpoint/2010/main" val="3728351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Allgemein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pic>
        <p:nvPicPr>
          <p:cNvPr id="8" name="Grafik 7">
            <a:extLst>
              <a:ext uri="{FF2B5EF4-FFF2-40B4-BE49-F238E27FC236}">
                <a16:creationId xmlns:a16="http://schemas.microsoft.com/office/drawing/2014/main" id="{3D8B99F1-062B-4A2E-A85C-1F06FD39D472}"/>
              </a:ext>
            </a:extLst>
          </p:cNvPr>
          <p:cNvPicPr>
            <a:picLocks noChangeAspect="1"/>
          </p:cNvPicPr>
          <p:nvPr/>
        </p:nvPicPr>
        <p:blipFill rotWithShape="1">
          <a:blip r:embed="rId3">
            <a:extLst>
              <a:ext uri="{28A0092B-C50C-407E-A947-70E740481C1C}">
                <a14:useLocalDpi xmlns:a14="http://schemas.microsoft.com/office/drawing/2010/main" val="0"/>
              </a:ext>
            </a:extLst>
          </a:blip>
          <a:srcRect l="5333" r="2324"/>
          <a:stretch/>
        </p:blipFill>
        <p:spPr>
          <a:xfrm>
            <a:off x="4685548" y="484446"/>
            <a:ext cx="7506452" cy="5803181"/>
          </a:xfrm>
          <a:prstGeom prst="rect">
            <a:avLst/>
          </a:prstGeom>
        </p:spPr>
      </p:pic>
    </p:spTree>
    <p:extLst>
      <p:ext uri="{BB962C8B-B14F-4D97-AF65-F5344CB8AC3E}">
        <p14:creationId xmlns:p14="http://schemas.microsoft.com/office/powerpoint/2010/main" val="39960137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
            </a:r>
            <a:r>
              <a:rPr lang="de-DE" dirty="0" err="1"/>
              <a:t>dehnung</a:t>
            </a:r>
            <a:endParaRPr lang="de-DE"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70</a:t>
            </a:fld>
            <a:endParaRPr lang="en-US" dirty="0"/>
          </a:p>
        </p:txBody>
      </p:sp>
    </p:spTree>
    <p:extLst>
      <p:ext uri="{BB962C8B-B14F-4D97-AF65-F5344CB8AC3E}">
        <p14:creationId xmlns:p14="http://schemas.microsoft.com/office/powerpoint/2010/main" val="2148496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 - Dehnung</a:t>
            </a:r>
          </a:p>
        </p:txBody>
      </p:sp>
      <p:pic>
        <p:nvPicPr>
          <p:cNvPr id="6" name="Grafik 5">
            <a:extLst>
              <a:ext uri="{FF2B5EF4-FFF2-40B4-BE49-F238E27FC236}">
                <a16:creationId xmlns:a16="http://schemas.microsoft.com/office/drawing/2014/main" id="{4E206FF3-8B4B-4E2D-8064-DEE2CE9C2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677057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5" name="Grafik 4" descr="Ein Bild, das Text enthält.&#10;&#10;Automatisch generierte Beschreibung">
            <a:extLst>
              <a:ext uri="{FF2B5EF4-FFF2-40B4-BE49-F238E27FC236}">
                <a16:creationId xmlns:a16="http://schemas.microsoft.com/office/drawing/2014/main" id="{45DEE0D9-C7D0-41CA-BFBC-097FCD6D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159032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7CC03DFA-15EA-4263-A6CA-EBFBF4070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668642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2B17A605-B1BC-4AE3-BEB9-D4C00CA1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74952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BC2AEFB-B253-48D9-B0DC-93E8E60C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92014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1FADA241-CF65-482B-9FFB-1986BF02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56625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-Dehnung</a:t>
            </a:r>
          </a:p>
        </p:txBody>
      </p:sp>
      <p:pic>
        <p:nvPicPr>
          <p:cNvPr id="6" name="Grafik 5">
            <a:extLst>
              <a:ext uri="{FF2B5EF4-FFF2-40B4-BE49-F238E27FC236}">
                <a16:creationId xmlns:a16="http://schemas.microsoft.com/office/drawing/2014/main" id="{15921EDE-CDF5-4786-AC8E-C62B65B08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55326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B99090D-3EF9-42BD-AE4A-B467D883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31930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862B3E3-6E56-44B9-8FF1-7ECBCA940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73719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Registrieren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a:t>
            </a:fld>
            <a:endParaRPr lang="en-US"/>
          </a:p>
        </p:txBody>
      </p:sp>
      <p:pic>
        <p:nvPicPr>
          <p:cNvPr id="4" name="Grafik 3">
            <a:extLst>
              <a:ext uri="{FF2B5EF4-FFF2-40B4-BE49-F238E27FC236}">
                <a16:creationId xmlns:a16="http://schemas.microsoft.com/office/drawing/2014/main" id="{91E33BCC-9539-4E86-A333-FD1E97394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220" y="1339850"/>
            <a:ext cx="6993678" cy="4178300"/>
          </a:xfrm>
          <a:prstGeom prst="rect">
            <a:avLst/>
          </a:prstGeom>
        </p:spPr>
      </p:pic>
    </p:spTree>
    <p:extLst>
      <p:ext uri="{BB962C8B-B14F-4D97-AF65-F5344CB8AC3E}">
        <p14:creationId xmlns:p14="http://schemas.microsoft.com/office/powerpoint/2010/main" val="291822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2FF881D-D39A-46A3-9CAC-31A0DC81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187014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Atemübung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81</a:t>
            </a:fld>
            <a:endParaRPr lang="en-US" dirty="0"/>
          </a:p>
        </p:txBody>
      </p:sp>
    </p:spTree>
    <p:extLst>
      <p:ext uri="{BB962C8B-B14F-4D97-AF65-F5344CB8AC3E}">
        <p14:creationId xmlns:p14="http://schemas.microsoft.com/office/powerpoint/2010/main" val="11664425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Screenshot, drinnen, Bildschirm enthält.&#10;&#10;Automatisch generierte Beschreibung">
            <a:extLst>
              <a:ext uri="{FF2B5EF4-FFF2-40B4-BE49-F238E27FC236}">
                <a16:creationId xmlns:a16="http://schemas.microsoft.com/office/drawing/2014/main" id="{F3990101-05A0-4FF0-8538-148549DA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734321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6" name="Grafik 5" descr="Ein Bild, das Text enthält.&#10;&#10;Automatisch generierte Beschreibung">
            <a:extLst>
              <a:ext uri="{FF2B5EF4-FFF2-40B4-BE49-F238E27FC236}">
                <a16:creationId xmlns:a16="http://schemas.microsoft.com/office/drawing/2014/main" id="{C19F448B-421C-4DEA-89E5-92CA46BF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51454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8B7E7E71-74E6-41F7-914B-33CA4381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85854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388286B4-D49C-4532-9F40-84B75440B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7608506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86</a:t>
            </a:fld>
            <a:endParaRPr lang="en-US" dirty="0"/>
          </a:p>
        </p:txBody>
      </p:sp>
    </p:spTree>
    <p:extLst>
      <p:ext uri="{BB962C8B-B14F-4D97-AF65-F5344CB8AC3E}">
        <p14:creationId xmlns:p14="http://schemas.microsoft.com/office/powerpoint/2010/main" val="24877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7DA9A9E7-FED7-4C58-910F-3DCD9965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87</a:t>
            </a:fld>
            <a:endParaRPr lang="en-US"/>
          </a:p>
        </p:txBody>
      </p:sp>
    </p:spTree>
    <p:extLst>
      <p:ext uri="{BB962C8B-B14F-4D97-AF65-F5344CB8AC3E}">
        <p14:creationId xmlns:p14="http://schemas.microsoft.com/office/powerpoint/2010/main" val="23081796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5" name="Grafik 4">
            <a:extLst>
              <a:ext uri="{FF2B5EF4-FFF2-40B4-BE49-F238E27FC236}">
                <a16:creationId xmlns:a16="http://schemas.microsoft.com/office/drawing/2014/main" id="{16549AB1-1876-4116-B85F-DEC7BE43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88</a:t>
            </a:fld>
            <a:endParaRPr lang="en-US"/>
          </a:p>
        </p:txBody>
      </p:sp>
    </p:spTree>
    <p:extLst>
      <p:ext uri="{BB962C8B-B14F-4D97-AF65-F5344CB8AC3E}">
        <p14:creationId xmlns:p14="http://schemas.microsoft.com/office/powerpoint/2010/main" val="1577617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35DEBC93-4D87-4E1F-AA1E-FDB1DA137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89</a:t>
            </a:fld>
            <a:endParaRPr lang="en-US"/>
          </a:p>
        </p:txBody>
      </p:sp>
    </p:spTree>
    <p:extLst>
      <p:ext uri="{BB962C8B-B14F-4D97-AF65-F5344CB8AC3E}">
        <p14:creationId xmlns:p14="http://schemas.microsoft.com/office/powerpoint/2010/main" val="396771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Login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a:t>
            </a:fld>
            <a:endParaRPr lang="en-US"/>
          </a:p>
        </p:txBody>
      </p:sp>
      <p:pic>
        <p:nvPicPr>
          <p:cNvPr id="4" name="Grafik 3">
            <a:extLst>
              <a:ext uri="{FF2B5EF4-FFF2-40B4-BE49-F238E27FC236}">
                <a16:creationId xmlns:a16="http://schemas.microsoft.com/office/drawing/2014/main" id="{DF4B3A9E-EDC9-4689-A766-B3715FA3F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345" y="1250950"/>
            <a:ext cx="7291282" cy="4356100"/>
          </a:xfrm>
          <a:prstGeom prst="rect">
            <a:avLst/>
          </a:prstGeom>
        </p:spPr>
      </p:pic>
    </p:spTree>
    <p:extLst>
      <p:ext uri="{BB962C8B-B14F-4D97-AF65-F5344CB8AC3E}">
        <p14:creationId xmlns:p14="http://schemas.microsoft.com/office/powerpoint/2010/main" val="2966383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 – monatliche Befragung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90</a:t>
            </a:fld>
            <a:endParaRPr lang="en-US" dirty="0"/>
          </a:p>
        </p:txBody>
      </p:sp>
    </p:spTree>
    <p:extLst>
      <p:ext uri="{BB962C8B-B14F-4D97-AF65-F5344CB8AC3E}">
        <p14:creationId xmlns:p14="http://schemas.microsoft.com/office/powerpoint/2010/main" val="587763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8C51CDDC-BB0F-4B40-8E7C-620BB1C5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9745352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7B5574F6-4A29-4DAF-AEDE-F7AAF2D2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642914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68EE8492-1ED1-4AAE-B9EA-ECBF64CB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194873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A3A99FE3-6FC5-461E-A2F3-C997A87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032572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BEF3EB0C-2F0B-4104-91AC-298A012C6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10462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509CE115-1719-476C-B26E-9A097736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76066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Soforthilfe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97</a:t>
            </a:fld>
            <a:endParaRPr lang="en-US" dirty="0"/>
          </a:p>
        </p:txBody>
      </p:sp>
    </p:spTree>
    <p:extLst>
      <p:ext uri="{BB962C8B-B14F-4D97-AF65-F5344CB8AC3E}">
        <p14:creationId xmlns:p14="http://schemas.microsoft.com/office/powerpoint/2010/main" val="1522115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a:extLst>
              <a:ext uri="{FF2B5EF4-FFF2-40B4-BE49-F238E27FC236}">
                <a16:creationId xmlns:a16="http://schemas.microsoft.com/office/drawing/2014/main" id="{9B090D1C-7D7A-4533-9177-BEF68D7E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970483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6" name="Grafik 5">
            <a:extLst>
              <a:ext uri="{FF2B5EF4-FFF2-40B4-BE49-F238E27FC236}">
                <a16:creationId xmlns:a16="http://schemas.microsoft.com/office/drawing/2014/main" id="{8FE90602-CB26-4B85-84EA-46FD622B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51496391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6389</Words>
  <Application>Microsoft Office PowerPoint</Application>
  <PresentationFormat>Breitbild</PresentationFormat>
  <Paragraphs>679</Paragraphs>
  <Slides>118</Slides>
  <Notes>102</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118</vt:i4>
      </vt:variant>
    </vt:vector>
  </HeadingPairs>
  <TitlesOfParts>
    <vt:vector size="127" baseType="lpstr">
      <vt:lpstr>-apple-system</vt:lpstr>
      <vt:lpstr>Arial</vt:lpstr>
      <vt:lpstr>Arial</vt:lpstr>
      <vt:lpstr>Bookman Old Style</vt:lpstr>
      <vt:lpstr>Calibri</vt:lpstr>
      <vt:lpstr>Consolas</vt:lpstr>
      <vt:lpstr>Franklin Gothic Book</vt:lpstr>
      <vt:lpstr>SpiegelSerifUI</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Vermerk:</vt:lpstr>
      <vt:lpstr>Inhalt</vt:lpstr>
      <vt:lpstr>Domänenmodell</vt:lpstr>
      <vt:lpstr>Anwendungslogik</vt:lpstr>
      <vt:lpstr>Use-Case Allgemein</vt:lpstr>
      <vt:lpstr>Use-Case Registrieren</vt:lpstr>
      <vt:lpstr>Use-Case Login</vt:lpstr>
      <vt:lpstr>Use-Case Kontoeinstellungen</vt:lpstr>
      <vt:lpstr>Use-Case Verlauf</vt:lpstr>
      <vt:lpstr>Use-Case Sicherheit</vt:lpstr>
      <vt:lpstr>Use-Case Entspannen</vt:lpstr>
      <vt:lpstr>Use-Case Funktionen des Systems</vt:lpstr>
      <vt:lpstr>Durchgeführte PoCs</vt:lpstr>
      <vt:lpstr>Technische PoCs </vt:lpstr>
      <vt:lpstr>Technische PoCs</vt:lpstr>
      <vt:lpstr>Technische PoCs</vt:lpstr>
      <vt:lpstr>Technische PoCs</vt:lpstr>
      <vt:lpstr>Technische PoCs</vt:lpstr>
      <vt:lpstr>Durchgeführte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Coding</vt:lpstr>
      <vt:lpstr>Erster vertikaler Rapid Prototype</vt:lpstr>
      <vt:lpstr>Styleguide</vt:lpstr>
      <vt:lpstr>Styleguide</vt:lpstr>
      <vt:lpstr>Styleguide</vt:lpstr>
      <vt:lpstr>Erster vertikaler Rapid Prototype</vt:lpstr>
      <vt:lpstr>Anmelden</vt:lpstr>
      <vt:lpstr>Registrieren</vt:lpstr>
      <vt:lpstr>Erster vertikaler Rapid Prototype</vt:lpstr>
      <vt:lpstr>Startseite </vt:lpstr>
      <vt:lpstr>Startseite</vt:lpstr>
      <vt:lpstr>Startseite</vt:lpstr>
      <vt:lpstr>Startseite</vt:lpstr>
      <vt:lpstr>Startseite</vt:lpstr>
      <vt:lpstr>Startseite</vt:lpstr>
      <vt:lpstr>Startseite</vt:lpstr>
      <vt:lpstr>Erster vertikaler Rapid Prototype</vt:lpstr>
      <vt:lpstr>Dropdown</vt:lpstr>
      <vt:lpstr>Dropdown</vt:lpstr>
      <vt:lpstr>Dropdown</vt:lpstr>
      <vt:lpstr>Dropdown</vt:lpstr>
      <vt:lpstr>Dropdown</vt:lpstr>
      <vt:lpstr>Dropdown</vt:lpstr>
      <vt:lpstr>Dropdown</vt:lpstr>
      <vt:lpstr>Dropdown</vt:lpstr>
      <vt:lpstr>Erster vertikaler Rapid Prototype</vt:lpstr>
      <vt:lpstr>Hamburger Button ☰</vt:lpstr>
      <vt:lpstr>Hamburger Button ☰</vt:lpstr>
      <vt:lpstr>Erster vertikaler Rapid Prototype</vt:lpstr>
      <vt:lpstr>Entspannen</vt:lpstr>
      <vt:lpstr>Entspannen</vt:lpstr>
      <vt:lpstr>Entspannen</vt:lpstr>
      <vt:lpstr>Entspannen</vt:lpstr>
      <vt:lpstr>Entspannen</vt:lpstr>
      <vt:lpstr>Entspannen</vt:lpstr>
      <vt:lpstr>Erster vertikaler Rapid Prototype</vt:lpstr>
      <vt:lpstr>Entspannen - Dehnung</vt:lpstr>
      <vt:lpstr>Übungen - Dehnung</vt:lpstr>
      <vt:lpstr>Übungen - Dehnung</vt:lpstr>
      <vt:lpstr>Übungen - Dehnung</vt:lpstr>
      <vt:lpstr>Übungen - Dehnung</vt:lpstr>
      <vt:lpstr>Übungen - Dehnung</vt:lpstr>
      <vt:lpstr>Übungen -Dehnung</vt:lpstr>
      <vt:lpstr>Übungen - Dehnung</vt:lpstr>
      <vt:lpstr>Übungen - Dehnung</vt:lpstr>
      <vt:lpstr>Übungen - Dehnung</vt:lpstr>
      <vt:lpstr>Erster vertikaler Rapid Prototype</vt:lpstr>
      <vt:lpstr>Übungen - Atemübung</vt:lpstr>
      <vt:lpstr>Übungen - Atemübung</vt:lpstr>
      <vt:lpstr>Übungen - Atemübung</vt:lpstr>
      <vt:lpstr>Übungen - Atemübung</vt:lpstr>
      <vt:lpstr>Erster vertikaler Rapid Prototype</vt:lpstr>
      <vt:lpstr>Verlauf</vt:lpstr>
      <vt:lpstr>Verlauf</vt:lpstr>
      <vt:lpstr>Verlauf</vt:lpstr>
      <vt:lpstr>Erster vertikaler Rapid Prototype</vt:lpstr>
      <vt:lpstr>Verlauf – Monatliche Befragung</vt:lpstr>
      <vt:lpstr>Verlauf – Monatliche Befragung</vt:lpstr>
      <vt:lpstr>Verlauf – Monatliche Befragung</vt:lpstr>
      <vt:lpstr>Verlauf – Monatliche Befragung</vt:lpstr>
      <vt:lpstr>Verlauf – Monatliche Befragung</vt:lpstr>
      <vt:lpstr>Verlauf – Monatliche Befragung</vt:lpstr>
      <vt:lpstr>Erster vertikaler Rapid Prototype</vt:lpstr>
      <vt:lpstr>Soforthilfe</vt:lpstr>
      <vt:lpstr>Soforthilfe</vt:lpstr>
      <vt:lpstr>Soforthilfe</vt:lpstr>
      <vt:lpstr>Erster vertikaler Rapid Prototype</vt:lpstr>
      <vt:lpstr>Support</vt:lpstr>
      <vt:lpstr>Support</vt:lpstr>
      <vt:lpstr>Support</vt:lpstr>
      <vt:lpstr>Support</vt:lpstr>
      <vt:lpstr>Support</vt:lpstr>
      <vt:lpstr>Erster vertikaler Rapid Prototype</vt:lpstr>
      <vt:lpstr>Einstellungen</vt:lpstr>
      <vt:lpstr>Einstellungen - Kontoeinstellungen</vt:lpstr>
      <vt:lpstr>Einstellungen - Sicherheit</vt:lpstr>
      <vt:lpstr>Einstellungen – Funktionen der App</vt:lpstr>
      <vt:lpstr>Einstellungen – Funktionen der App</vt:lpstr>
      <vt:lpstr>Einstellungen – Rechtliches</vt:lpstr>
      <vt:lpstr>Einstellungen – Rechtliches  IMPRESSUM</vt:lpstr>
      <vt:lpstr>Einstellungen – Rechtliches DATENSCHUTZ</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21</cp:revision>
  <dcterms:created xsi:type="dcterms:W3CDTF">2021-01-09T14:35:55Z</dcterms:created>
  <dcterms:modified xsi:type="dcterms:W3CDTF">2021-01-10T10:21:32Z</dcterms:modified>
</cp:coreProperties>
</file>